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handoutMasterIdLst>
    <p:handoutMasterId r:id="rId21"/>
  </p:handoutMasterIdLst>
  <p:sldIdLst>
    <p:sldId id="256" r:id="rId2"/>
    <p:sldId id="306" r:id="rId3"/>
    <p:sldId id="312" r:id="rId4"/>
    <p:sldId id="313" r:id="rId5"/>
    <p:sldId id="314" r:id="rId6"/>
    <p:sldId id="315" r:id="rId7"/>
    <p:sldId id="311" r:id="rId8"/>
    <p:sldId id="316" r:id="rId9"/>
    <p:sldId id="318" r:id="rId10"/>
    <p:sldId id="319" r:id="rId11"/>
    <p:sldId id="317" r:id="rId12"/>
    <p:sldId id="320" r:id="rId13"/>
    <p:sldId id="321" r:id="rId14"/>
    <p:sldId id="323" r:id="rId15"/>
    <p:sldId id="324" r:id="rId16"/>
    <p:sldId id="322" r:id="rId17"/>
    <p:sldId id="325" r:id="rId18"/>
    <p:sldId id="258"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Willem Vahlbruch" initials="JV" lastIdx="1" clrIdx="0">
    <p:extLst>
      <p:ext uri="{19B8F6BF-5375-455C-9EA6-DF929625EA0E}">
        <p15:presenceInfo xmlns:p15="http://schemas.microsoft.com/office/powerpoint/2012/main" userId="7064c9839584c9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09B"/>
    <a:srgbClr val="B1C91F"/>
    <a:srgbClr val="FFFFFF"/>
    <a:srgbClr val="B8DDFF"/>
    <a:srgbClr val="E5E5E5"/>
    <a:srgbClr val="006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165" d="100"/>
          <a:sy n="165" d="100"/>
        </p:scale>
        <p:origin x="1596" y="138"/>
      </p:cViewPr>
      <p:guideLst/>
    </p:cSldViewPr>
  </p:slideViewPr>
  <p:notesTextViewPr>
    <p:cViewPr>
      <p:scale>
        <a:sx n="1" d="1"/>
        <a:sy n="1" d="1"/>
      </p:scale>
      <p:origin x="0" y="0"/>
    </p:cViewPr>
  </p:notesTextViewPr>
  <p:notesViewPr>
    <p:cSldViewPr snapToGrid="0">
      <p:cViewPr varScale="1">
        <p:scale>
          <a:sx n="115" d="100"/>
          <a:sy n="115" d="100"/>
        </p:scale>
        <p:origin x="5178"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de-DE" dirty="0"/>
              <a:t>Jan-Willem Vahlbruch</a:t>
            </a:r>
            <a:endParaRPr lang="en-US" dirty="0"/>
          </a:p>
          <a:p>
            <a:endParaRPr lang="de-DE"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de-DE" dirty="0" smtClean="0"/>
              <a:t>Strahlenschutzsicherheit</a:t>
            </a:r>
            <a:endParaRPr lang="de-DE"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36B5212-E5B2-4BF3-8554-BC38EAFB9487}" type="slidenum">
              <a:rPr lang="de-DE" smtClean="0"/>
              <a:t>‹Nr.›</a:t>
            </a:fld>
            <a:endParaRPr lang="de-DE"/>
          </a:p>
        </p:txBody>
      </p:sp>
    </p:spTree>
    <p:extLst>
      <p:ext uri="{BB962C8B-B14F-4D97-AF65-F5344CB8AC3E}">
        <p14:creationId xmlns:p14="http://schemas.microsoft.com/office/powerpoint/2010/main" val="4022902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E94D32B-38BD-4A3A-A955-F768A8BEFFB5}" type="datetimeFigureOut">
              <a:rPr lang="de-DE" smtClean="0"/>
              <a:t>17.10.2019</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762E0A9-3B52-4992-B310-C1DCDA5A49A4}" type="slidenum">
              <a:rPr lang="de-DE" smtClean="0"/>
              <a:t>‹Nr.›</a:t>
            </a:fld>
            <a:endParaRPr lang="de-DE"/>
          </a:p>
        </p:txBody>
      </p:sp>
    </p:spTree>
    <p:extLst>
      <p:ext uri="{BB962C8B-B14F-4D97-AF65-F5344CB8AC3E}">
        <p14:creationId xmlns:p14="http://schemas.microsoft.com/office/powerpoint/2010/main" val="12658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1"/>
      </p:bgRef>
    </p:bg>
    <p:spTree>
      <p:nvGrpSpPr>
        <p:cNvPr id="1" name=""/>
        <p:cNvGrpSpPr/>
        <p:nvPr/>
      </p:nvGrpSpPr>
      <p:grpSpPr>
        <a:xfrm>
          <a:off x="0" y="0"/>
          <a:ext cx="0" cy="0"/>
          <a:chOff x="0" y="0"/>
          <a:chExt cx="0" cy="0"/>
        </a:xfrm>
      </p:grpSpPr>
      <p:sp>
        <p:nvSpPr>
          <p:cNvPr id="17" name="Rectangle 3"/>
          <p:cNvSpPr/>
          <p:nvPr userDrawn="1"/>
        </p:nvSpPr>
        <p:spPr>
          <a:xfrm>
            <a:off x="0" y="4781140"/>
            <a:ext cx="9144000" cy="20768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73"/>
            <a:ext cx="9143999" cy="4734682"/>
          </a:xfrm>
          <a:prstGeom prst="rect">
            <a:avLst/>
          </a:prstGeom>
        </p:spPr>
      </p:pic>
      <p:sp>
        <p:nvSpPr>
          <p:cNvPr id="12" name="Rechteck 11"/>
          <p:cNvSpPr/>
          <p:nvPr userDrawn="1"/>
        </p:nvSpPr>
        <p:spPr>
          <a:xfrm>
            <a:off x="0" y="782"/>
            <a:ext cx="9144000" cy="4759855"/>
          </a:xfrm>
          <a:prstGeom prst="rect">
            <a:avLst/>
          </a:prstGeom>
          <a:solidFill>
            <a:srgbClr val="FFFFFF">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ctrTitle"/>
          </p:nvPr>
        </p:nvSpPr>
        <p:spPr>
          <a:xfrm>
            <a:off x="504000" y="4993450"/>
            <a:ext cx="8413200" cy="848563"/>
          </a:xfrm>
        </p:spPr>
        <p:txBody>
          <a:bodyPr anchor="t">
            <a:noAutofit/>
          </a:bodyPr>
          <a:lstStyle>
            <a:lvl1pPr algn="l">
              <a:lnSpc>
                <a:spcPct val="80000"/>
              </a:lnSpc>
              <a:defRPr sz="3600" spc="-120" baseline="0">
                <a:solidFill>
                  <a:schemeClr val="tx1"/>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504000" y="5886355"/>
            <a:ext cx="6969157" cy="361478"/>
          </a:xfrm>
        </p:spPr>
        <p:txBody>
          <a:bodyPr>
            <a:normAutofit/>
          </a:bodyPr>
          <a:lstStyle>
            <a:lvl1pPr marL="0" indent="0" algn="l">
              <a:buNone/>
              <a:defRPr sz="2000" cap="none" baseline="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dirty="0"/>
          </a:p>
        </p:txBody>
      </p:sp>
      <p:sp>
        <p:nvSpPr>
          <p:cNvPr id="16" name="Rectangle 3"/>
          <p:cNvSpPr/>
          <p:nvPr userDrawn="1"/>
        </p:nvSpPr>
        <p:spPr>
          <a:xfrm>
            <a:off x="0" y="4735422"/>
            <a:ext cx="9144000" cy="45719"/>
          </a:xfrm>
          <a:prstGeom prst="rect">
            <a:avLst/>
          </a:prstGeom>
          <a:solidFill>
            <a:srgbClr val="00694D"/>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11791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11" name="Rechteck 10"/>
          <p:cNvSpPr/>
          <p:nvPr userDrawn="1"/>
        </p:nvSpPr>
        <p:spPr>
          <a:xfrm>
            <a:off x="0" y="5330952"/>
            <a:ext cx="9144000" cy="1527048"/>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12" name="Rectangle 3"/>
          <p:cNvSpPr/>
          <p:nvPr userDrawn="1"/>
        </p:nvSpPr>
        <p:spPr>
          <a:xfrm>
            <a:off x="0" y="5333844"/>
            <a:ext cx="9144000" cy="45719"/>
          </a:xfrm>
          <a:prstGeom prst="rect">
            <a:avLst/>
          </a:prstGeom>
          <a:solidFill>
            <a:srgbClr val="0069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04000" y="5418668"/>
            <a:ext cx="8085582" cy="613283"/>
          </a:xfrm>
        </p:spPr>
        <p:txBody>
          <a:bodyPr anchor="b">
            <a:normAutofit/>
          </a:bodyPr>
          <a:lstStyle>
            <a:lvl1pPr>
              <a:lnSpc>
                <a:spcPct val="85000"/>
              </a:lnSpc>
              <a:defRPr sz="2800" b="0">
                <a:solidFill>
                  <a:schemeClr val="bg1"/>
                </a:solidFill>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504000" y="6119667"/>
            <a:ext cx="6942582" cy="323468"/>
          </a:xfrm>
        </p:spPr>
        <p:txBody>
          <a:bodyPr>
            <a:normAutofit/>
          </a:bodyPr>
          <a:lstStyle>
            <a:lvl1pPr marL="0" indent="0">
              <a:lnSpc>
                <a:spcPct val="90000"/>
              </a:lnSpc>
              <a:spcBef>
                <a:spcPts val="12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Formatvorlagen des Textmasters bearbeiten</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de-DE" dirty="0" smtClean="0"/>
              <a:t>Strahlenschutzunterweisung| Oberlehrer XY</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r>
              <a:rPr lang="de-DE" smtClean="0"/>
              <a:t>Seite </a:t>
            </a:r>
            <a:fld id="{DE82648B-5E43-48B2-ACC7-F8E332AA403E}" type="slidenum">
              <a:rPr lang="de-DE" smtClean="0"/>
              <a:pPr/>
              <a:t>‹Nr.›</a:t>
            </a:fld>
            <a:endParaRPr lang="de-DE" dirty="0" smtClean="0"/>
          </a:p>
        </p:txBody>
      </p:sp>
      <p:pic>
        <p:nvPicPr>
          <p:cNvPr id="8" name="Picture 12" descr="\\Pc44\Allgemein\CorporateDesign\Logo_irs\IRS_final_25_prozent.tif"/>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223" b="13357"/>
          <a:stretch/>
        </p:blipFill>
        <p:spPr bwMode="auto">
          <a:xfrm>
            <a:off x="492919" y="230400"/>
            <a:ext cx="804722" cy="39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13200" y="230400"/>
            <a:ext cx="1404000" cy="403972"/>
          </a:xfrm>
          <a:prstGeom prst="rect">
            <a:avLst/>
          </a:prstGeom>
        </p:spPr>
      </p:pic>
    </p:spTree>
    <p:extLst>
      <p:ext uri="{BB962C8B-B14F-4D97-AF65-F5344CB8AC3E}">
        <p14:creationId xmlns:p14="http://schemas.microsoft.com/office/powerpoint/2010/main" val="210528118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058" t="-44" b="71"/>
          <a:stretch/>
        </p:blipFill>
        <p:spPr>
          <a:xfrm>
            <a:off x="-5024" y="0"/>
            <a:ext cx="9149024" cy="6355582"/>
          </a:xfrm>
          <a:prstGeom prst="rect">
            <a:avLst/>
          </a:prstGeom>
        </p:spPr>
      </p:pic>
      <p:sp>
        <p:nvSpPr>
          <p:cNvPr id="7" name="Rechteck 6"/>
          <p:cNvSpPr/>
          <p:nvPr userDrawn="1"/>
        </p:nvSpPr>
        <p:spPr>
          <a:xfrm>
            <a:off x="0" y="0"/>
            <a:ext cx="9149024" cy="6355582"/>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04000" y="2851833"/>
            <a:ext cx="8413200" cy="828000"/>
          </a:xfrm>
        </p:spPr>
        <p:txBody>
          <a:bodyPr/>
          <a:lstStyle>
            <a:lvl1pPr>
              <a:defRPr baseline="0"/>
            </a:lvl1pPr>
          </a:lstStyle>
          <a:p>
            <a:r>
              <a:rPr lang="de-DE" dirty="0" smtClean="0"/>
              <a:t>Platzhalter</a:t>
            </a:r>
            <a:endParaRPr lang="de-DE" dirty="0"/>
          </a:p>
        </p:txBody>
      </p:sp>
      <p:sp>
        <p:nvSpPr>
          <p:cNvPr id="5" name="Content Placeholder 2"/>
          <p:cNvSpPr>
            <a:spLocks noGrp="1"/>
          </p:cNvSpPr>
          <p:nvPr>
            <p:ph idx="1" hasCustomPrompt="1"/>
          </p:nvPr>
        </p:nvSpPr>
        <p:spPr>
          <a:xfrm>
            <a:off x="504000" y="4280598"/>
            <a:ext cx="8413200" cy="1994202"/>
          </a:xfrm>
        </p:spPr>
        <p:txBody>
          <a:bodyPr/>
          <a:lstStyle>
            <a:lvl1pPr marL="0" marR="0" indent="0" algn="l" defTabSz="914400" rtl="0" eaLnBrk="1" fontAlgn="auto" latinLnBrk="0" hangingPunct="1">
              <a:lnSpc>
                <a:spcPct val="85000"/>
              </a:lnSpc>
              <a:spcBef>
                <a:spcPts val="1300"/>
              </a:spcBef>
              <a:spcAft>
                <a:spcPts val="0"/>
              </a:spcAft>
              <a:buClr>
                <a:srgbClr val="00509B"/>
              </a:buClr>
              <a:buSzTx/>
              <a:buFont typeface="Wingdings" panose="05000000000000000000" pitchFamily="2" charset="2"/>
              <a:buNone/>
              <a:tabLst/>
              <a:defRPr/>
            </a:lvl1pPr>
          </a:lstStyle>
          <a:p>
            <a:pPr lvl="0"/>
            <a:r>
              <a:rPr lang="de-DE" dirty="0" smtClean="0"/>
              <a:t>Ich freue mich auf Ihre Anregungen oder Rückfragen!</a:t>
            </a:r>
            <a:br>
              <a:rPr lang="de-DE" dirty="0" smtClean="0"/>
            </a:br>
            <a:endParaRPr lang="de-DE" dirty="0" smtClean="0"/>
          </a:p>
          <a:p>
            <a:pPr lvl="0"/>
            <a:endParaRPr lang="de-DE" dirty="0" smtClean="0"/>
          </a:p>
          <a:p>
            <a:pPr marL="0" marR="0" lvl="0" indent="0" algn="l" defTabSz="914400" rtl="0" eaLnBrk="1" fontAlgn="auto" latinLnBrk="0" hangingPunct="1">
              <a:lnSpc>
                <a:spcPct val="85000"/>
              </a:lnSpc>
              <a:spcBef>
                <a:spcPts val="1300"/>
              </a:spcBef>
              <a:spcAft>
                <a:spcPts val="0"/>
              </a:spcAft>
              <a:buClr>
                <a:srgbClr val="00509B"/>
              </a:buClr>
              <a:buSzTx/>
              <a:buFont typeface="Wingdings" panose="05000000000000000000" pitchFamily="2" charset="2"/>
              <a:buNone/>
              <a:tabLst/>
              <a:defRPr/>
            </a:pPr>
            <a:r>
              <a:rPr lang="de-DE" dirty="0" smtClean="0"/>
              <a:t>Platzhalter Name</a:t>
            </a:r>
            <a:br>
              <a:rPr lang="de-DE" dirty="0" smtClean="0"/>
            </a:br>
            <a:r>
              <a:rPr lang="de-DE" dirty="0" smtClean="0"/>
              <a:t>Platzhalter email</a:t>
            </a:r>
          </a:p>
          <a:p>
            <a:pPr lvl="0"/>
            <a:endParaRPr lang="de-DE" dirty="0" smtClean="0"/>
          </a:p>
        </p:txBody>
      </p:sp>
    </p:spTree>
    <p:extLst>
      <p:ext uri="{BB962C8B-B14F-4D97-AF65-F5344CB8AC3E}">
        <p14:creationId xmlns:p14="http://schemas.microsoft.com/office/powerpoint/2010/main" val="40512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Footer Placeholder 4"/>
          <p:cNvSpPr>
            <a:spLocks noGrp="1"/>
          </p:cNvSpPr>
          <p:nvPr>
            <p:ph type="ftr" sz="quarter" idx="11"/>
          </p:nvPr>
        </p:nvSpPr>
        <p:spPr/>
        <p:txBody>
          <a:bodyPr/>
          <a:lstStyle/>
          <a:p>
            <a:r>
              <a:rPr lang="de-DE" dirty="0" smtClean="0"/>
              <a:t>Strahlenschutzunterweisung| Oberlehrer XY</a:t>
            </a:r>
            <a:endParaRPr lang="en-US" dirty="0"/>
          </a:p>
        </p:txBody>
      </p:sp>
      <p:sp>
        <p:nvSpPr>
          <p:cNvPr id="6" name="Slide Number Placeholder 5"/>
          <p:cNvSpPr>
            <a:spLocks noGrp="1"/>
          </p:cNvSpPr>
          <p:nvPr>
            <p:ph type="sldNum" sz="quarter" idx="12"/>
          </p:nvPr>
        </p:nvSpPr>
        <p:spPr/>
        <p:txBody>
          <a:bodyPr/>
          <a:lstStyle/>
          <a:p>
            <a:r>
              <a:rPr lang="de-DE" dirty="0" smtClean="0"/>
              <a:t>Seite </a:t>
            </a:r>
            <a:fld id="{DE82648B-5E43-48B2-ACC7-F8E332AA403E}" type="slidenum">
              <a:rPr lang="de-DE" smtClean="0"/>
              <a:pPr/>
              <a:t>‹Nr.›</a:t>
            </a:fld>
            <a:endParaRPr lang="de-DE" dirty="0"/>
          </a:p>
        </p:txBody>
      </p:sp>
    </p:spTree>
    <p:extLst>
      <p:ext uri="{BB962C8B-B14F-4D97-AF65-F5344CB8AC3E}">
        <p14:creationId xmlns:p14="http://schemas.microsoft.com/office/powerpoint/2010/main" val="31001434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4000" y="870559"/>
            <a:ext cx="8424282" cy="3252708"/>
          </a:xfrm>
        </p:spPr>
        <p:txBody>
          <a:bodyPr anchor="b">
            <a:normAutofit/>
          </a:bodyPr>
          <a:lstStyle>
            <a:lvl1pPr>
              <a:lnSpc>
                <a:spcPct val="80000"/>
              </a:lnSpc>
              <a:defRPr sz="8000" b="0" baseline="0">
                <a:solidFill>
                  <a:schemeClr val="accent1"/>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504000" y="4187275"/>
            <a:ext cx="6919722" cy="1645920"/>
          </a:xfrm>
        </p:spPr>
        <p:txBody>
          <a:bodyPr anchor="t">
            <a:normAutofit/>
          </a:bodyPr>
          <a:lstStyle>
            <a:lvl1pPr marL="0" indent="0">
              <a:buNone/>
              <a:defRPr sz="2800" cap="all" baseline="0">
                <a:solidFill>
                  <a:schemeClr val="tx1">
                    <a:lumMod val="50000"/>
                    <a:lumOff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Formatvorlagen des Textmasters bearbeiten</a:t>
            </a:r>
          </a:p>
        </p:txBody>
      </p:sp>
      <p:sp>
        <p:nvSpPr>
          <p:cNvPr id="5" name="Footer Placeholder 4"/>
          <p:cNvSpPr>
            <a:spLocks noGrp="1"/>
          </p:cNvSpPr>
          <p:nvPr>
            <p:ph type="ftr" sz="quarter" idx="11"/>
          </p:nvPr>
        </p:nvSpPr>
        <p:spPr/>
        <p:txBody>
          <a:bodyPr/>
          <a:lstStyle/>
          <a:p>
            <a:r>
              <a:rPr lang="de-DE" dirty="0" smtClean="0"/>
              <a:t>Strahlenschutzunterweisung| Oberlehrer XY</a:t>
            </a:r>
            <a:endParaRPr lang="en-US" dirty="0"/>
          </a:p>
        </p:txBody>
      </p:sp>
      <p:sp>
        <p:nvSpPr>
          <p:cNvPr id="6" name="Slide Number Placeholder 5"/>
          <p:cNvSpPr>
            <a:spLocks noGrp="1"/>
          </p:cNvSpPr>
          <p:nvPr>
            <p:ph type="sldNum" sz="quarter" idx="12"/>
          </p:nvPr>
        </p:nvSpPr>
        <p:spPr/>
        <p:txBody>
          <a:bodyPr/>
          <a:lstStyle/>
          <a:p>
            <a:r>
              <a:rPr lang="de-DE" dirty="0" smtClean="0"/>
              <a:t>Seite </a:t>
            </a:r>
            <a:fld id="{DE82648B-5E43-48B2-ACC7-F8E332AA403E}" type="slidenum">
              <a:rPr lang="de-DE" smtClean="0"/>
              <a:pPr/>
              <a:t>‹Nr.›</a:t>
            </a:fld>
            <a:endParaRPr lang="de-DE" dirty="0"/>
          </a:p>
        </p:txBody>
      </p:sp>
      <p:cxnSp>
        <p:nvCxnSpPr>
          <p:cNvPr id="7" name="Gerader Verbinder 6"/>
          <p:cNvCxnSpPr/>
          <p:nvPr userDrawn="1"/>
        </p:nvCxnSpPr>
        <p:spPr>
          <a:xfrm>
            <a:off x="503999" y="4137997"/>
            <a:ext cx="8091814" cy="0"/>
          </a:xfrm>
          <a:prstGeom prst="line">
            <a:avLst/>
          </a:prstGeom>
          <a:ln w="19050">
            <a:solidFill>
              <a:schemeClr val="accent3"/>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23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504000" y="1666800"/>
            <a:ext cx="4129200" cy="4608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784400" y="1666800"/>
            <a:ext cx="4129200" cy="4608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Footer Placeholder 5"/>
          <p:cNvSpPr>
            <a:spLocks noGrp="1"/>
          </p:cNvSpPr>
          <p:nvPr>
            <p:ph type="ftr" sz="quarter" idx="11"/>
          </p:nvPr>
        </p:nvSpPr>
        <p:spPr/>
        <p:txBody>
          <a:bodyPr/>
          <a:lstStyle/>
          <a:p>
            <a:r>
              <a:rPr lang="de-DE" dirty="0" smtClean="0"/>
              <a:t>Strahlenschutzunterweisung| Oberlehrer XY</a:t>
            </a:r>
            <a:endParaRPr lang="en-US" dirty="0"/>
          </a:p>
        </p:txBody>
      </p:sp>
      <p:sp>
        <p:nvSpPr>
          <p:cNvPr id="7" name="Slide Number Placeholder 6"/>
          <p:cNvSpPr>
            <a:spLocks noGrp="1"/>
          </p:cNvSpPr>
          <p:nvPr>
            <p:ph type="sldNum" sz="quarter" idx="12"/>
          </p:nvPr>
        </p:nvSpPr>
        <p:spPr/>
        <p:txBody>
          <a:bodyPr/>
          <a:lstStyle/>
          <a:p>
            <a:r>
              <a:rPr lang="de-DE" dirty="0" smtClean="0"/>
              <a:t>Seite </a:t>
            </a:r>
            <a:fld id="{DE82648B-5E43-48B2-ACC7-F8E332AA403E}" type="slidenum">
              <a:rPr lang="de-DE" smtClean="0"/>
              <a:pPr/>
              <a:t>‹Nr.›</a:t>
            </a:fld>
            <a:endParaRPr lang="de-DE" dirty="0" smtClean="0"/>
          </a:p>
        </p:txBody>
      </p:sp>
    </p:spTree>
    <p:extLst>
      <p:ext uri="{BB962C8B-B14F-4D97-AF65-F5344CB8AC3E}">
        <p14:creationId xmlns:p14="http://schemas.microsoft.com/office/powerpoint/2010/main" val="102473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504000" y="1683945"/>
            <a:ext cx="3806190" cy="51934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504000" y="2317315"/>
            <a:ext cx="3806190" cy="361923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4766310" y="1683945"/>
            <a:ext cx="3806190" cy="519340"/>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766310" y="2317315"/>
            <a:ext cx="3806190" cy="3617141"/>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Footer Placeholder 7"/>
          <p:cNvSpPr>
            <a:spLocks noGrp="1"/>
          </p:cNvSpPr>
          <p:nvPr>
            <p:ph type="ftr" sz="quarter" idx="11"/>
          </p:nvPr>
        </p:nvSpPr>
        <p:spPr/>
        <p:txBody>
          <a:bodyPr/>
          <a:lstStyle/>
          <a:p>
            <a:r>
              <a:rPr lang="de-DE" dirty="0" smtClean="0"/>
              <a:t>Strahlenschutzunterweisung| Oberlehrer XY</a:t>
            </a:r>
            <a:endParaRPr lang="en-US" dirty="0"/>
          </a:p>
        </p:txBody>
      </p:sp>
      <p:sp>
        <p:nvSpPr>
          <p:cNvPr id="9" name="Slide Number Placeholder 8"/>
          <p:cNvSpPr>
            <a:spLocks noGrp="1"/>
          </p:cNvSpPr>
          <p:nvPr>
            <p:ph type="sldNum" sz="quarter" idx="12"/>
          </p:nvPr>
        </p:nvSpPr>
        <p:spPr/>
        <p:txBody>
          <a:bodyPr/>
          <a:lstStyle/>
          <a:p>
            <a:r>
              <a:rPr lang="de-DE" dirty="0" smtClean="0"/>
              <a:t>Seite </a:t>
            </a:r>
            <a:fld id="{DE82648B-5E43-48B2-ACC7-F8E332AA403E}" type="slidenum">
              <a:rPr lang="de-DE" smtClean="0"/>
              <a:pPr/>
              <a:t>‹Nr.›</a:t>
            </a:fld>
            <a:endParaRPr lang="de-DE" dirty="0" smtClean="0"/>
          </a:p>
        </p:txBody>
      </p:sp>
    </p:spTree>
    <p:extLst>
      <p:ext uri="{BB962C8B-B14F-4D97-AF65-F5344CB8AC3E}">
        <p14:creationId xmlns:p14="http://schemas.microsoft.com/office/powerpoint/2010/main" val="3446284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rei_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504000" y="1666800"/>
            <a:ext cx="2743402" cy="216171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3384135" y="1666800"/>
            <a:ext cx="5529465" cy="216171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Footer Placeholder 5"/>
          <p:cNvSpPr>
            <a:spLocks noGrp="1"/>
          </p:cNvSpPr>
          <p:nvPr>
            <p:ph type="ftr" sz="quarter" idx="11"/>
          </p:nvPr>
        </p:nvSpPr>
        <p:spPr/>
        <p:txBody>
          <a:bodyPr/>
          <a:lstStyle/>
          <a:p>
            <a:r>
              <a:rPr lang="de-DE" dirty="0" smtClean="0"/>
              <a:t>Strahlenschutzunterweisung| Oberlehrer XY</a:t>
            </a:r>
            <a:endParaRPr lang="en-US" dirty="0"/>
          </a:p>
        </p:txBody>
      </p:sp>
      <p:sp>
        <p:nvSpPr>
          <p:cNvPr id="7" name="Slide Number Placeholder 6"/>
          <p:cNvSpPr>
            <a:spLocks noGrp="1"/>
          </p:cNvSpPr>
          <p:nvPr>
            <p:ph type="sldNum" sz="quarter" idx="12"/>
          </p:nvPr>
        </p:nvSpPr>
        <p:spPr/>
        <p:txBody>
          <a:bodyPr/>
          <a:lstStyle/>
          <a:p>
            <a:r>
              <a:rPr lang="de-DE" dirty="0" smtClean="0"/>
              <a:t>Seite </a:t>
            </a:r>
            <a:fld id="{DE82648B-5E43-48B2-ACC7-F8E332AA403E}" type="slidenum">
              <a:rPr lang="de-DE" smtClean="0"/>
              <a:pPr/>
              <a:t>‹Nr.›</a:t>
            </a:fld>
            <a:endParaRPr lang="de-DE" dirty="0" smtClean="0"/>
          </a:p>
        </p:txBody>
      </p:sp>
      <p:sp>
        <p:nvSpPr>
          <p:cNvPr id="8" name="Textplatzhalter 7"/>
          <p:cNvSpPr>
            <a:spLocks noGrp="1"/>
          </p:cNvSpPr>
          <p:nvPr>
            <p:ph type="body" sz="quarter" idx="13"/>
          </p:nvPr>
        </p:nvSpPr>
        <p:spPr>
          <a:xfrm>
            <a:off x="503999" y="3913188"/>
            <a:ext cx="8409601" cy="2376487"/>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2794155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dirty="0"/>
          </a:p>
        </p:txBody>
      </p:sp>
      <p:sp>
        <p:nvSpPr>
          <p:cNvPr id="4" name="Footer Placeholder 3"/>
          <p:cNvSpPr>
            <a:spLocks noGrp="1"/>
          </p:cNvSpPr>
          <p:nvPr>
            <p:ph type="ftr" sz="quarter" idx="11"/>
          </p:nvPr>
        </p:nvSpPr>
        <p:spPr/>
        <p:txBody>
          <a:bodyPr/>
          <a:lstStyle/>
          <a:p>
            <a:r>
              <a:rPr lang="de-DE" dirty="0" smtClean="0"/>
              <a:t>Strahlenschutzunterweisung| Oberlehrer XY</a:t>
            </a:r>
            <a:endParaRPr lang="en-US" dirty="0"/>
          </a:p>
        </p:txBody>
      </p:sp>
      <p:sp>
        <p:nvSpPr>
          <p:cNvPr id="5" name="Slide Number Placeholder 4"/>
          <p:cNvSpPr>
            <a:spLocks noGrp="1"/>
          </p:cNvSpPr>
          <p:nvPr>
            <p:ph type="sldNum" sz="quarter" idx="12"/>
          </p:nvPr>
        </p:nvSpPr>
        <p:spPr/>
        <p:txBody>
          <a:bodyPr/>
          <a:lstStyle/>
          <a:p>
            <a:r>
              <a:rPr lang="de-DE" dirty="0" smtClean="0"/>
              <a:t>Seite </a:t>
            </a:r>
            <a:fld id="{DE82648B-5E43-48B2-ACC7-F8E332AA403E}" type="slidenum">
              <a:rPr lang="de-DE" smtClean="0"/>
              <a:pPr/>
              <a:t>‹Nr.›</a:t>
            </a:fld>
            <a:endParaRPr lang="de-DE" dirty="0"/>
          </a:p>
        </p:txBody>
      </p:sp>
    </p:spTree>
    <p:extLst>
      <p:ext uri="{BB962C8B-B14F-4D97-AF65-F5344CB8AC3E}">
        <p14:creationId xmlns:p14="http://schemas.microsoft.com/office/powerpoint/2010/main" val="234755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dirty="0" smtClean="0"/>
              <a:t>Strahlenschutzunterweisung| Oberlehrer XY</a:t>
            </a:r>
            <a:endParaRPr lang="en-US" dirty="0"/>
          </a:p>
        </p:txBody>
      </p:sp>
      <p:sp>
        <p:nvSpPr>
          <p:cNvPr id="4" name="Slide Number Placeholder 3"/>
          <p:cNvSpPr>
            <a:spLocks noGrp="1"/>
          </p:cNvSpPr>
          <p:nvPr>
            <p:ph type="sldNum" sz="quarter" idx="12"/>
          </p:nvPr>
        </p:nvSpPr>
        <p:spPr/>
        <p:txBody>
          <a:bodyPr/>
          <a:lstStyle/>
          <a:p>
            <a:r>
              <a:rPr lang="de-DE" dirty="0" smtClean="0"/>
              <a:t>Seite </a:t>
            </a:r>
            <a:fld id="{DE82648B-5E43-48B2-ACC7-F8E332AA403E}" type="slidenum">
              <a:rPr lang="de-DE" smtClean="0"/>
              <a:pPr/>
              <a:t>‹Nr.›</a:t>
            </a:fld>
            <a:endParaRPr lang="de-DE" dirty="0"/>
          </a:p>
        </p:txBody>
      </p:sp>
    </p:spTree>
    <p:extLst>
      <p:ext uri="{BB962C8B-B14F-4D97-AF65-F5344CB8AC3E}">
        <p14:creationId xmlns:p14="http://schemas.microsoft.com/office/powerpoint/2010/main" val="173483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Rectangle 1"/>
          <p:cNvSpPr/>
          <p:nvPr/>
        </p:nvSpPr>
        <p:spPr>
          <a:xfrm>
            <a:off x="5715000" y="0"/>
            <a:ext cx="3429000" cy="6349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5997388" y="957600"/>
            <a:ext cx="2919811" cy="1489765"/>
          </a:xfrm>
        </p:spPr>
        <p:txBody>
          <a:bodyPr anchor="b">
            <a:noAutofit/>
          </a:bodyPr>
          <a:lstStyle>
            <a:lvl1pPr>
              <a:lnSpc>
                <a:spcPct val="85000"/>
              </a:lnSpc>
              <a:defRPr sz="3600">
                <a:solidFill>
                  <a:srgbClr val="FFFFFF"/>
                </a:solidFill>
                <a:latin typeface="+mj-lt"/>
              </a:defRPr>
            </a:lvl1pPr>
          </a:lstStyle>
          <a:p>
            <a:r>
              <a:rPr lang="de-DE" dirty="0" smtClean="0"/>
              <a:t>Titelmasterformat durch Klicken bearbeiten</a:t>
            </a:r>
            <a:endParaRPr lang="en-US" dirty="0"/>
          </a:p>
        </p:txBody>
      </p:sp>
      <p:sp>
        <p:nvSpPr>
          <p:cNvPr id="3" name="Content Placeholder 2"/>
          <p:cNvSpPr>
            <a:spLocks noGrp="1"/>
          </p:cNvSpPr>
          <p:nvPr>
            <p:ph idx="1"/>
          </p:nvPr>
        </p:nvSpPr>
        <p:spPr>
          <a:xfrm>
            <a:off x="504000" y="958240"/>
            <a:ext cx="4650581" cy="530477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997388" y="2511813"/>
            <a:ext cx="2919811" cy="3751200"/>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de-DE" dirty="0" smtClean="0"/>
              <a:t>Formatvorlagen des Textmasters bearbeiten</a:t>
            </a:r>
          </a:p>
        </p:txBody>
      </p:sp>
      <p:sp>
        <p:nvSpPr>
          <p:cNvPr id="6" name="Footer Placeholder 5"/>
          <p:cNvSpPr>
            <a:spLocks noGrp="1"/>
          </p:cNvSpPr>
          <p:nvPr>
            <p:ph type="ftr" sz="quarter" idx="11"/>
          </p:nvPr>
        </p:nvSpPr>
        <p:spPr/>
        <p:txBody>
          <a:bodyPr/>
          <a:lstStyle/>
          <a:p>
            <a:r>
              <a:rPr lang="de-DE" dirty="0" smtClean="0"/>
              <a:t>Strahlenschutzunterweisung| Oberlehrer XY</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r>
              <a:rPr lang="de-DE" smtClean="0"/>
              <a:t>Seite </a:t>
            </a:r>
            <a:fld id="{DE82648B-5E43-48B2-ACC7-F8E332AA403E}" type="slidenum">
              <a:rPr lang="de-DE" smtClean="0"/>
              <a:pPr/>
              <a:t>‹Nr.›</a:t>
            </a:fld>
            <a:endParaRPr lang="de-DE" dirty="0" smtClean="0"/>
          </a:p>
        </p:txBody>
      </p:sp>
      <p:grpSp>
        <p:nvGrpSpPr>
          <p:cNvPr id="10" name="Gruppieren 9"/>
          <p:cNvGrpSpPr/>
          <p:nvPr userDrawn="1"/>
        </p:nvGrpSpPr>
        <p:grpSpPr>
          <a:xfrm>
            <a:off x="7506000" y="227169"/>
            <a:ext cx="1418400" cy="410400"/>
            <a:chOff x="7506000" y="227169"/>
            <a:chExt cx="1418400" cy="410400"/>
          </a:xfrm>
        </p:grpSpPr>
        <p:sp>
          <p:nvSpPr>
            <p:cNvPr id="5" name="Rechteck 4"/>
            <p:cNvSpPr/>
            <p:nvPr userDrawn="1"/>
          </p:nvSpPr>
          <p:spPr>
            <a:xfrm>
              <a:off x="7506000" y="227169"/>
              <a:ext cx="1418400" cy="41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3200" y="230400"/>
              <a:ext cx="1404000" cy="403972"/>
            </a:xfrm>
            <a:prstGeom prst="rect">
              <a:avLst/>
            </a:prstGeom>
          </p:spPr>
        </p:pic>
      </p:grpSp>
    </p:spTree>
    <p:extLst>
      <p:ext uri="{BB962C8B-B14F-4D97-AF65-F5344CB8AC3E}">
        <p14:creationId xmlns:p14="http://schemas.microsoft.com/office/powerpoint/2010/main" val="244328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3"/>
          <p:cNvSpPr/>
          <p:nvPr userDrawn="1"/>
        </p:nvSpPr>
        <p:spPr>
          <a:xfrm>
            <a:off x="0" y="6397200"/>
            <a:ext cx="9144000" cy="4607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3"/>
          <p:cNvSpPr/>
          <p:nvPr userDrawn="1"/>
        </p:nvSpPr>
        <p:spPr>
          <a:xfrm>
            <a:off x="0" y="6351481"/>
            <a:ext cx="9144000" cy="45719"/>
          </a:xfrm>
          <a:prstGeom prst="rect">
            <a:avLst/>
          </a:prstGeom>
          <a:solidFill>
            <a:srgbClr val="0069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04000" y="766800"/>
            <a:ext cx="8413200" cy="828000"/>
          </a:xfrm>
          <a:prstGeom prst="rect">
            <a:avLst/>
          </a:prstGeom>
        </p:spPr>
        <p:txBody>
          <a:bodyPr vert="horz" lIns="91440" tIns="45720" rIns="91440" bIns="45720" rtlCol="0" anchor="ctr">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504000" y="1666800"/>
            <a:ext cx="8413200" cy="4608000"/>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oter Placeholder 4"/>
          <p:cNvSpPr>
            <a:spLocks noGrp="1"/>
          </p:cNvSpPr>
          <p:nvPr>
            <p:ph type="ftr" sz="quarter" idx="3"/>
          </p:nvPr>
        </p:nvSpPr>
        <p:spPr>
          <a:xfrm>
            <a:off x="503999" y="6488956"/>
            <a:ext cx="5951121" cy="228600"/>
          </a:xfrm>
          <a:prstGeom prst="rect">
            <a:avLst/>
          </a:prstGeom>
        </p:spPr>
        <p:txBody>
          <a:bodyPr vert="horz" lIns="91440" tIns="45720" rIns="91440" bIns="45720" rtlCol="0" anchor="ctr"/>
          <a:lstStyle>
            <a:lvl1pPr algn="l">
              <a:defRPr sz="1200" cap="none" baseline="0">
                <a:solidFill>
                  <a:schemeClr val="tx1">
                    <a:alpha val="75000"/>
                  </a:schemeClr>
                </a:solidFill>
                <a:latin typeface="Calibri" panose="020F0502020204030204" pitchFamily="34" charset="0"/>
                <a:cs typeface="Calibri" panose="020F0502020204030204" pitchFamily="34" charset="0"/>
              </a:defRPr>
            </a:lvl1pPr>
          </a:lstStyle>
          <a:p>
            <a:r>
              <a:rPr lang="de-DE" dirty="0" smtClean="0"/>
              <a:t>Strahlenschutzunterweisung| Oberlehrer XY</a:t>
            </a:r>
            <a:endParaRPr lang="en-US" dirty="0"/>
          </a:p>
        </p:txBody>
      </p:sp>
      <p:sp>
        <p:nvSpPr>
          <p:cNvPr id="6" name="Slide Number Placeholder 5"/>
          <p:cNvSpPr>
            <a:spLocks noGrp="1"/>
          </p:cNvSpPr>
          <p:nvPr>
            <p:ph type="sldNum" sz="quarter" idx="4"/>
          </p:nvPr>
        </p:nvSpPr>
        <p:spPr>
          <a:xfrm>
            <a:off x="8066639" y="6488956"/>
            <a:ext cx="850562" cy="225042"/>
          </a:xfrm>
          <a:prstGeom prst="rect">
            <a:avLst/>
          </a:prstGeom>
        </p:spPr>
        <p:txBody>
          <a:bodyPr vert="horz" lIns="91440" tIns="45720" rIns="91440" bIns="45720" rtlCol="0" anchor="ctr"/>
          <a:lstStyle>
            <a:lvl1pPr algn="r">
              <a:defRPr sz="1200" b="0">
                <a:ln>
                  <a:noFill/>
                </a:ln>
                <a:solidFill>
                  <a:schemeClr val="tx1"/>
                </a:solidFill>
                <a:latin typeface="Calibri" panose="020F0502020204030204" pitchFamily="34" charset="0"/>
                <a:cs typeface="Calibri" panose="020F0502020204030204" pitchFamily="34" charset="0"/>
              </a:defRPr>
            </a:lvl1pPr>
          </a:lstStyle>
          <a:p>
            <a:r>
              <a:rPr lang="de-DE" smtClean="0"/>
              <a:t>Seite </a:t>
            </a:r>
            <a:fld id="{DE82648B-5E43-48B2-ACC7-F8E332AA403E}" type="slidenum">
              <a:rPr lang="de-DE" smtClean="0"/>
              <a:pPr/>
              <a:t>‹Nr.›</a:t>
            </a:fld>
            <a:endParaRPr lang="de-DE" dirty="0"/>
          </a:p>
        </p:txBody>
      </p:sp>
    </p:spTree>
    <p:extLst>
      <p:ext uri="{BB962C8B-B14F-4D97-AF65-F5344CB8AC3E}">
        <p14:creationId xmlns:p14="http://schemas.microsoft.com/office/powerpoint/2010/main" val="722358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spc="-120" baseline="0">
          <a:solidFill>
            <a:schemeClr val="accent1"/>
          </a:solidFill>
          <a:latin typeface="+mj-lt"/>
          <a:ea typeface="+mj-ea"/>
          <a:cs typeface="Calibri" panose="020F0502020204030204" pitchFamily="34" charset="0"/>
        </a:defRPr>
      </a:lvl1pPr>
    </p:titleStyle>
    <p:bodyStyle>
      <a:lvl1pPr marL="361950" indent="-361950" algn="l" defTabSz="914400" rtl="0" eaLnBrk="1" latinLnBrk="0" hangingPunct="1">
        <a:lnSpc>
          <a:spcPct val="85000"/>
        </a:lnSpc>
        <a:spcBef>
          <a:spcPts val="1300"/>
        </a:spcBef>
        <a:buClr>
          <a:srgbClr val="00509B"/>
        </a:buClr>
        <a:buFont typeface="Wingdings" panose="05000000000000000000" pitchFamily="2" charset="2"/>
        <a:buChar char="§"/>
        <a:defRPr sz="2400" kern="1200">
          <a:solidFill>
            <a:schemeClr val="tx1">
              <a:lumMod val="85000"/>
              <a:lumOff val="15000"/>
            </a:schemeClr>
          </a:solidFill>
          <a:latin typeface="+mn-lt"/>
          <a:ea typeface="+mn-ea"/>
          <a:cs typeface="Calibri" panose="020F0502020204030204" pitchFamily="34" charset="0"/>
        </a:defRPr>
      </a:lvl1pPr>
      <a:lvl2pPr marL="806450" indent="-273050" algn="l" defTabSz="914400" rtl="0" eaLnBrk="1" latinLnBrk="0" hangingPunct="1">
        <a:lnSpc>
          <a:spcPct val="85000"/>
        </a:lnSpc>
        <a:spcBef>
          <a:spcPts val="600"/>
        </a:spcBef>
        <a:buClr>
          <a:srgbClr val="00509B"/>
        </a:buClr>
        <a:buFont typeface="Wingdings" panose="05000000000000000000" pitchFamily="2" charset="2"/>
        <a:buChar char="§"/>
        <a:defRPr sz="2400" kern="1200">
          <a:solidFill>
            <a:schemeClr val="tx1">
              <a:lumMod val="85000"/>
              <a:lumOff val="15000"/>
            </a:schemeClr>
          </a:solidFill>
          <a:latin typeface="+mn-lt"/>
          <a:ea typeface="+mn-ea"/>
          <a:cs typeface="Calibri" panose="020F0502020204030204" pitchFamily="34" charset="0"/>
        </a:defRPr>
      </a:lvl2pPr>
      <a:lvl3pPr marL="1168400" indent="-342900" algn="l" defTabSz="914400" rtl="0" eaLnBrk="1" latinLnBrk="0" hangingPunct="1">
        <a:lnSpc>
          <a:spcPct val="85000"/>
        </a:lnSpc>
        <a:spcBef>
          <a:spcPts val="600"/>
        </a:spcBef>
        <a:buClr>
          <a:srgbClr val="00509B"/>
        </a:buClr>
        <a:buSzPct val="110000"/>
        <a:buFont typeface="Wingdings" panose="05000000000000000000" pitchFamily="2" charset="2"/>
        <a:buChar char="§"/>
        <a:defRPr sz="2000" i="1" kern="1200">
          <a:solidFill>
            <a:schemeClr val="tx1">
              <a:lumMod val="85000"/>
              <a:lumOff val="15000"/>
            </a:schemeClr>
          </a:solidFill>
          <a:latin typeface="+mn-lt"/>
          <a:ea typeface="+mn-ea"/>
          <a:cs typeface="Calibri" panose="020F0502020204030204" pitchFamily="34" charset="0"/>
        </a:defRPr>
      </a:lvl3pPr>
      <a:lvl4pPr marL="1439863" indent="-273050" algn="l" defTabSz="914400" rtl="0" eaLnBrk="1" latinLnBrk="0" hangingPunct="1">
        <a:lnSpc>
          <a:spcPct val="85000"/>
        </a:lnSpc>
        <a:spcBef>
          <a:spcPts val="600"/>
        </a:spcBef>
        <a:buClr>
          <a:srgbClr val="00509B"/>
        </a:buClr>
        <a:buFont typeface="Wingdings" panose="05000000000000000000" pitchFamily="2" charset="2"/>
        <a:buChar char="§"/>
        <a:defRPr sz="1800" kern="1200">
          <a:solidFill>
            <a:schemeClr val="tx1">
              <a:lumMod val="85000"/>
              <a:lumOff val="15000"/>
            </a:schemeClr>
          </a:solidFill>
          <a:latin typeface="+mn-lt"/>
          <a:ea typeface="+mn-ea"/>
          <a:cs typeface="Calibri" panose="020F0502020204030204" pitchFamily="34" charset="0"/>
        </a:defRPr>
      </a:lvl4pPr>
      <a:lvl5pPr marL="1611313" indent="-273050" algn="l" defTabSz="914400" rtl="0" eaLnBrk="1" latinLnBrk="0" hangingPunct="1">
        <a:lnSpc>
          <a:spcPct val="85000"/>
        </a:lnSpc>
        <a:spcBef>
          <a:spcPts val="600"/>
        </a:spcBef>
        <a:buClr>
          <a:srgbClr val="00509B"/>
        </a:buClr>
        <a:buFont typeface="Wingdings" panose="05000000000000000000" pitchFamily="2" charset="2"/>
        <a:buChar char="§"/>
        <a:defRPr sz="1800" kern="1200">
          <a:solidFill>
            <a:schemeClr val="tx1">
              <a:lumMod val="85000"/>
              <a:lumOff val="15000"/>
            </a:schemeClr>
          </a:solidFill>
          <a:latin typeface="+mn-lt"/>
          <a:ea typeface="+mn-ea"/>
          <a:cs typeface="Calibri" panose="020F05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vahlbruch@irs.uni-hannover.d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Strahlenschutzunterweisungen für Schulen in Niedersachsen</a:t>
            </a:r>
            <a:endParaRPr lang="de-DE" sz="1800" dirty="0"/>
          </a:p>
        </p:txBody>
      </p:sp>
      <p:sp>
        <p:nvSpPr>
          <p:cNvPr id="3" name="Untertitel 2"/>
          <p:cNvSpPr>
            <a:spLocks noGrp="1"/>
          </p:cNvSpPr>
          <p:nvPr>
            <p:ph type="subTitle" idx="1"/>
          </p:nvPr>
        </p:nvSpPr>
        <p:spPr/>
        <p:txBody>
          <a:bodyPr/>
          <a:lstStyle/>
          <a:p>
            <a:r>
              <a:rPr lang="de-DE" dirty="0" smtClean="0"/>
              <a:t>Dr. Jan-Willem Vahlbruch</a:t>
            </a:r>
            <a:endParaRPr lang="de-DE" dirty="0"/>
          </a:p>
        </p:txBody>
      </p:sp>
    </p:spTree>
    <p:extLst>
      <p:ext uri="{BB962C8B-B14F-4D97-AF65-F5344CB8AC3E}">
        <p14:creationId xmlns:p14="http://schemas.microsoft.com/office/powerpoint/2010/main" val="1447027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Sonstige zu beachtende Regeln!</a:t>
            </a:r>
            <a:endParaRPr lang="de-DE" dirty="0"/>
          </a:p>
        </p:txBody>
      </p:sp>
      <p:sp>
        <p:nvSpPr>
          <p:cNvPr id="3" name="Inhaltsplatzhalter 2"/>
          <p:cNvSpPr>
            <a:spLocks noGrp="1"/>
          </p:cNvSpPr>
          <p:nvPr>
            <p:ph idx="1"/>
          </p:nvPr>
        </p:nvSpPr>
        <p:spPr/>
        <p:txBody>
          <a:bodyPr/>
          <a:lstStyle/>
          <a:p>
            <a:r>
              <a:rPr lang="de-DE" dirty="0" smtClean="0"/>
              <a:t>radioaktive Mineralien müssen berührungssicher eingeschlossen sein (Kunststoffbox, Epoxidharz, …)</a:t>
            </a:r>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10</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5910" y="2670767"/>
            <a:ext cx="3593709" cy="243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nhaltsplatzhalt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429" y="2670768"/>
            <a:ext cx="3592981" cy="243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671332" y="5182097"/>
            <a:ext cx="3634328" cy="215444"/>
          </a:xfrm>
          <a:prstGeom prst="rect">
            <a:avLst/>
          </a:prstGeom>
          <a:noFill/>
        </p:spPr>
        <p:txBody>
          <a:bodyPr wrap="none" rtlCol="0">
            <a:spAutoFit/>
          </a:bodyPr>
          <a:lstStyle/>
          <a:p>
            <a:r>
              <a:rPr lang="de-DE" sz="800" dirty="0" smtClean="0"/>
              <a:t>Foto: Institut für Radioökologie und Strahlenschutz der Leibniz Universität Hannover</a:t>
            </a:r>
            <a:endParaRPr lang="de-DE" sz="800" dirty="0"/>
          </a:p>
        </p:txBody>
      </p:sp>
      <p:sp>
        <p:nvSpPr>
          <p:cNvPr id="9" name="Textfeld 8"/>
          <p:cNvSpPr txBox="1"/>
          <p:nvPr/>
        </p:nvSpPr>
        <p:spPr>
          <a:xfrm>
            <a:off x="4472992" y="5182097"/>
            <a:ext cx="3634328" cy="215444"/>
          </a:xfrm>
          <a:prstGeom prst="rect">
            <a:avLst/>
          </a:prstGeom>
          <a:noFill/>
        </p:spPr>
        <p:txBody>
          <a:bodyPr wrap="none" rtlCol="0">
            <a:spAutoFit/>
          </a:bodyPr>
          <a:lstStyle/>
          <a:p>
            <a:r>
              <a:rPr lang="de-DE" sz="800" dirty="0" smtClean="0"/>
              <a:t>Foto: Institut für Radioökologie und Strahlenschutz der Leibniz Universität Hannover</a:t>
            </a:r>
            <a:endParaRPr lang="de-DE" sz="800" dirty="0"/>
          </a:p>
        </p:txBody>
      </p:sp>
    </p:spTree>
    <p:extLst>
      <p:ext uri="{BB962C8B-B14F-4D97-AF65-F5344CB8AC3E}">
        <p14:creationId xmlns:p14="http://schemas.microsoft.com/office/powerpoint/2010/main" val="3565224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Mitwirkung von Schülerinnen und Schülern</a:t>
            </a:r>
            <a:endParaRPr lang="de-DE" dirty="0"/>
          </a:p>
        </p:txBody>
      </p:sp>
      <p:sp>
        <p:nvSpPr>
          <p:cNvPr id="3" name="Inhaltsplatzhalter 2"/>
          <p:cNvSpPr>
            <a:spLocks noGrp="1"/>
          </p:cNvSpPr>
          <p:nvPr>
            <p:ph idx="1"/>
          </p:nvPr>
        </p:nvSpPr>
        <p:spPr/>
        <p:txBody>
          <a:bodyPr/>
          <a:lstStyle/>
          <a:p>
            <a:r>
              <a:rPr lang="de-DE" dirty="0" smtClean="0"/>
              <a:t>Bei Experimenten mit offenen radioaktiven Stoffen dürfen Schüler unter 16 Jahre nicht mitwirken, wenn die Aktivität oberhalb der Freigrenze liegt!</a:t>
            </a:r>
          </a:p>
          <a:p>
            <a:endParaRPr lang="de-DE" dirty="0"/>
          </a:p>
          <a:p>
            <a:pPr marL="0" indent="0">
              <a:buNone/>
            </a:pPr>
            <a:endParaRPr lang="de-DE" dirty="0" smtClean="0"/>
          </a:p>
          <a:p>
            <a:endParaRPr lang="de-DE" dirty="0" smtClean="0"/>
          </a:p>
          <a:p>
            <a:r>
              <a:rPr lang="de-DE" dirty="0" smtClean="0"/>
              <a:t>Bei Präparaten mit </a:t>
            </a:r>
            <a:r>
              <a:rPr lang="de-DE" dirty="0" smtClean="0"/>
              <a:t>einer</a:t>
            </a:r>
            <a:r>
              <a:rPr lang="de-DE" dirty="0" smtClean="0"/>
              <a:t> Bauartzulassung (BAZ) von vor 2001 dürfen </a:t>
            </a:r>
            <a:r>
              <a:rPr lang="de-DE" dirty="0" smtClean="0"/>
              <a:t>Schüler nur mitwirken, wenn eine fachkundige Person (SSB) Aufsicht führt!</a:t>
            </a:r>
          </a:p>
          <a:p>
            <a:endParaRPr lang="de-DE" dirty="0" smtClean="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11</a:t>
            </a:fld>
            <a:endParaRPr lang="de-DE" dirty="0"/>
          </a:p>
        </p:txBody>
      </p:sp>
      <p:grpSp>
        <p:nvGrpSpPr>
          <p:cNvPr id="6" name="Gruppieren 5"/>
          <p:cNvGrpSpPr/>
          <p:nvPr/>
        </p:nvGrpSpPr>
        <p:grpSpPr>
          <a:xfrm>
            <a:off x="3015204" y="2771009"/>
            <a:ext cx="3546158" cy="1106509"/>
            <a:chOff x="80649" y="3198641"/>
            <a:chExt cx="4525915" cy="1785243"/>
          </a:xfrm>
        </p:grpSpPr>
        <p:pic>
          <p:nvPicPr>
            <p:cNvPr id="7" name="Grafik 6"/>
            <p:cNvPicPr>
              <a:picLocks noChangeAspect="1"/>
            </p:cNvPicPr>
            <p:nvPr/>
          </p:nvPicPr>
          <p:blipFill>
            <a:blip r:embed="rId2"/>
            <a:stretch>
              <a:fillRect/>
            </a:stretch>
          </p:blipFill>
          <p:spPr>
            <a:xfrm>
              <a:off x="80649" y="3198641"/>
              <a:ext cx="3626803" cy="1785243"/>
            </a:xfrm>
            <a:prstGeom prst="rect">
              <a:avLst/>
            </a:prstGeom>
          </p:spPr>
        </p:pic>
        <p:sp>
          <p:nvSpPr>
            <p:cNvPr id="8" name="Rechteck 7"/>
            <p:cNvSpPr/>
            <p:nvPr/>
          </p:nvSpPr>
          <p:spPr>
            <a:xfrm>
              <a:off x="2075864" y="4754022"/>
              <a:ext cx="2530700" cy="215444"/>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Abbildung aus </a:t>
              </a:r>
              <a:r>
                <a:rPr kumimoji="0" lang="de-DE" sz="800" b="0" i="0" u="none" strike="noStrike" kern="0" cap="none" spc="0" normalizeH="0" baseline="0" noProof="0" dirty="0" err="1"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Contatex</a:t>
              </a:r>
              <a:r>
                <a:rPr kumimoji="0" lang="de-DE" sz="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 </a:t>
              </a:r>
              <a:r>
                <a:rPr kumimoji="0" lang="de-DE" sz="800" b="0" i="0" u="none" strike="noStrike" kern="0" cap="none" spc="0" normalizeH="0" baseline="0" noProof="0" dirty="0" err="1"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didactic</a:t>
              </a:r>
              <a:r>
                <a:rPr kumimoji="0" lang="de-DE" sz="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 Bedienungsanleitung</a:t>
              </a:r>
            </a:p>
          </p:txBody>
        </p:sp>
      </p:grpSp>
      <p:pic>
        <p:nvPicPr>
          <p:cNvPr id="9" name="Inhaltsplatzhalt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4891" y="4915578"/>
            <a:ext cx="1017587" cy="1355725"/>
          </a:xfrm>
          <a:prstGeom prst="rect">
            <a:avLst/>
          </a:prstGeom>
          <a:noFill/>
          <a:ln w="9525">
            <a:solidFill>
              <a:srgbClr val="3A6DAF"/>
            </a:solidFill>
            <a:miter lim="800000"/>
            <a:headEnd/>
            <a:tailEnd/>
          </a:ln>
          <a:extLst>
            <a:ext uri="{909E8E84-426E-40DD-AFC4-6F175D3DCCD1}">
              <a14:hiddenFill xmlns:a14="http://schemas.microsoft.com/office/drawing/2010/main">
                <a:solidFill>
                  <a:srgbClr val="FFFFFF"/>
                </a:solidFill>
              </a14:hiddenFill>
            </a:ext>
          </a:extLst>
        </p:spPr>
      </p:pic>
      <p:pic>
        <p:nvPicPr>
          <p:cNvPr id="10" name="Inhaltsplatzhalter 3"/>
          <p:cNvPicPr>
            <a:picLocks noChangeAspect="1"/>
          </p:cNvPicPr>
          <p:nvPr/>
        </p:nvPicPr>
        <p:blipFill rotWithShape="1">
          <a:blip r:embed="rId4" cstate="print">
            <a:extLst>
              <a:ext uri="{28A0092B-C50C-407E-A947-70E740481C1C}">
                <a14:useLocalDpi xmlns:a14="http://schemas.microsoft.com/office/drawing/2010/main" val="0"/>
              </a:ext>
            </a:extLst>
          </a:blip>
          <a:srcRect l="20371" t="16983" r="34904" b="5196"/>
          <a:stretch/>
        </p:blipFill>
        <p:spPr bwMode="auto">
          <a:xfrm>
            <a:off x="3681062" y="4915578"/>
            <a:ext cx="1168729" cy="1355725"/>
          </a:xfrm>
          <a:prstGeom prst="rect">
            <a:avLst/>
          </a:prstGeom>
          <a:noFill/>
          <a:ln>
            <a:solidFill>
              <a:srgbClr val="3A6DAF"/>
            </a:solidFill>
          </a:ln>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6032478" y="5936829"/>
            <a:ext cx="2884722" cy="338554"/>
          </a:xfrm>
          <a:prstGeom prst="rect">
            <a:avLst/>
          </a:prstGeom>
          <a:noFill/>
        </p:spPr>
        <p:txBody>
          <a:bodyPr wrap="square" rtlCol="0">
            <a:spAutoFit/>
          </a:bodyPr>
          <a:lstStyle/>
          <a:p>
            <a:r>
              <a:rPr lang="de-DE" sz="800" dirty="0" smtClean="0"/>
              <a:t>Fotos: Institut für Radioökologie und Strahlenschutz der Leibniz Universität Hannover</a:t>
            </a:r>
            <a:endParaRPr lang="de-DE" sz="800" dirty="0"/>
          </a:p>
        </p:txBody>
      </p:sp>
    </p:spTree>
    <p:extLst>
      <p:ext uri="{BB962C8B-B14F-4D97-AF65-F5344CB8AC3E}">
        <p14:creationId xmlns:p14="http://schemas.microsoft.com/office/powerpoint/2010/main" val="26224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Mitwirkung von Schülerinnen und Schülern</a:t>
            </a:r>
          </a:p>
        </p:txBody>
      </p:sp>
      <p:sp>
        <p:nvSpPr>
          <p:cNvPr id="3" name="Inhaltsplatzhalter 2"/>
          <p:cNvSpPr>
            <a:spLocks noGrp="1"/>
          </p:cNvSpPr>
          <p:nvPr>
            <p:ph idx="1"/>
          </p:nvPr>
        </p:nvSpPr>
        <p:spPr/>
        <p:txBody>
          <a:bodyPr/>
          <a:lstStyle/>
          <a:p>
            <a:r>
              <a:rPr lang="de-DE" dirty="0"/>
              <a:t>Experimente mit Präparaten, deren BAZ nach dem 1.8.2001 erfolgte, oder genehmigungs- und anzeigefreie Experimente mit Aktivitäten unterhalb der Freigrenze dürfen eigenverantwortlich von allen Lehrkräften durchgeführt werden, die nach ArbSchG unterwiesen wurden</a:t>
            </a:r>
            <a:r>
              <a:rPr lang="de-DE" dirty="0" smtClean="0"/>
              <a:t>.</a:t>
            </a:r>
          </a:p>
          <a:p>
            <a:pPr marL="0" indent="0">
              <a:buNone/>
            </a:pPr>
            <a:endParaRPr lang="de-DE" dirty="0"/>
          </a:p>
          <a:p>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12</a:t>
            </a:fld>
            <a:endParaRPr lang="de-DE"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19392" t="10811" r="30208" b="11112"/>
          <a:stretch/>
        </p:blipFill>
        <p:spPr bwMode="auto">
          <a:xfrm>
            <a:off x="583003" y="3896951"/>
            <a:ext cx="1559593" cy="1609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Inhaltsplatzhalt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844" y="3896951"/>
            <a:ext cx="1849497" cy="1609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879" y="3896951"/>
            <a:ext cx="2145470" cy="1609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4589" y="3896951"/>
            <a:ext cx="2145042" cy="1609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491680" y="5578055"/>
            <a:ext cx="3674404" cy="215444"/>
          </a:xfrm>
          <a:prstGeom prst="rect">
            <a:avLst/>
          </a:prstGeom>
          <a:noFill/>
        </p:spPr>
        <p:txBody>
          <a:bodyPr wrap="none" rtlCol="0">
            <a:spAutoFit/>
          </a:bodyPr>
          <a:lstStyle/>
          <a:p>
            <a:r>
              <a:rPr lang="de-DE" sz="800" dirty="0" smtClean="0"/>
              <a:t>Fotos: Institut für Radioökologie und Strahlenschutz der Leibniz Universität Hannover</a:t>
            </a:r>
            <a:endParaRPr lang="de-DE" sz="800" dirty="0"/>
          </a:p>
        </p:txBody>
      </p:sp>
    </p:spTree>
    <p:extLst>
      <p:ext uri="{BB962C8B-B14F-4D97-AF65-F5344CB8AC3E}">
        <p14:creationId xmlns:p14="http://schemas.microsoft.com/office/powerpoint/2010/main" val="2955663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Mitwirkung von Schülerinnen und Schülern</a:t>
            </a:r>
          </a:p>
        </p:txBody>
      </p:sp>
      <p:sp>
        <p:nvSpPr>
          <p:cNvPr id="3" name="Inhaltsplatzhalter 2"/>
          <p:cNvSpPr>
            <a:spLocks noGrp="1"/>
          </p:cNvSpPr>
          <p:nvPr>
            <p:ph idx="1"/>
          </p:nvPr>
        </p:nvSpPr>
        <p:spPr/>
        <p:txBody>
          <a:bodyPr/>
          <a:lstStyle/>
          <a:p>
            <a:r>
              <a:rPr lang="de-DE" dirty="0" smtClean="0"/>
              <a:t>Die </a:t>
            </a:r>
            <a:r>
              <a:rPr lang="de-DE" dirty="0" smtClean="0"/>
              <a:t>u</a:t>
            </a:r>
            <a:r>
              <a:rPr lang="de-DE" dirty="0" smtClean="0"/>
              <a:t>nmittelbare </a:t>
            </a:r>
            <a:r>
              <a:rPr lang="de-DE" dirty="0"/>
              <a:t>Mitwirkung von </a:t>
            </a:r>
            <a:r>
              <a:rPr lang="de-DE" dirty="0" smtClean="0"/>
              <a:t>Schülerinnen und Schülern </a:t>
            </a:r>
            <a:r>
              <a:rPr lang="de-DE" dirty="0"/>
              <a:t>bei Schulröntgeneinrichtungen unter Aufsicht einer </a:t>
            </a:r>
            <a:r>
              <a:rPr lang="de-DE" dirty="0" smtClean="0"/>
              <a:t>Lehrkraft ist </a:t>
            </a:r>
            <a:r>
              <a:rPr lang="de-DE" dirty="0"/>
              <a:t>jetzt zulässig (neu ab 2019, davor war ein SSB notwendig!)</a:t>
            </a:r>
          </a:p>
          <a:p>
            <a:pPr marL="0" indent="0">
              <a:buNone/>
            </a:pPr>
            <a:endParaRPr lang="de-DE" dirty="0"/>
          </a:p>
          <a:p>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13</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954757" y="2783664"/>
            <a:ext cx="4382228" cy="2921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1858295" y="5704709"/>
            <a:ext cx="3674404" cy="215444"/>
          </a:xfrm>
          <a:prstGeom prst="rect">
            <a:avLst/>
          </a:prstGeom>
          <a:noFill/>
        </p:spPr>
        <p:txBody>
          <a:bodyPr wrap="none" rtlCol="0">
            <a:spAutoFit/>
          </a:bodyPr>
          <a:lstStyle/>
          <a:p>
            <a:r>
              <a:rPr lang="de-DE" sz="800" dirty="0" smtClean="0"/>
              <a:t>Foto: Institut für Radioökologie und Strahlenschutz der Leibniz Universität Hannover</a:t>
            </a:r>
            <a:endParaRPr lang="de-DE" sz="800" dirty="0"/>
          </a:p>
        </p:txBody>
      </p:sp>
    </p:spTree>
    <p:extLst>
      <p:ext uri="{BB962C8B-B14F-4D97-AF65-F5344CB8AC3E}">
        <p14:creationId xmlns:p14="http://schemas.microsoft.com/office/powerpoint/2010/main" val="17555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Lagerung von radioaktiven Präparaten</a:t>
            </a:r>
            <a:endParaRPr lang="de-DE" dirty="0"/>
          </a:p>
        </p:txBody>
      </p:sp>
      <p:sp>
        <p:nvSpPr>
          <p:cNvPr id="3" name="Inhaltsplatzhalter 2"/>
          <p:cNvSpPr>
            <a:spLocks noGrp="1"/>
          </p:cNvSpPr>
          <p:nvPr>
            <p:ph idx="1"/>
          </p:nvPr>
        </p:nvSpPr>
        <p:spPr/>
        <p:txBody>
          <a:bodyPr>
            <a:normAutofit/>
          </a:bodyPr>
          <a:lstStyle/>
          <a:p>
            <a:r>
              <a:rPr lang="de-DE" dirty="0"/>
              <a:t>Radioaktive Stoffe in Schutzbehältern und gegen das Abhandenkommen gesichert </a:t>
            </a:r>
            <a:r>
              <a:rPr lang="de-DE" dirty="0" smtClean="0"/>
              <a:t>lagern! Präparate sorgfältig behandeln und nach Gebrauch unverzüglich </a:t>
            </a:r>
            <a:r>
              <a:rPr lang="de-DE" dirty="0" smtClean="0"/>
              <a:t>zurückstellen!</a:t>
            </a:r>
            <a:endParaRPr lang="de-DE" dirty="0" smtClean="0"/>
          </a:p>
          <a:p>
            <a:r>
              <a:rPr lang="de-DE" dirty="0"/>
              <a:t>In diesen Behältern nur radioaktive Stoffe aufbewahren.</a:t>
            </a:r>
          </a:p>
          <a:p>
            <a:r>
              <a:rPr lang="de-DE" dirty="0" smtClean="0"/>
              <a:t>Schlüsselregelung </a:t>
            </a:r>
            <a:r>
              <a:rPr lang="de-DE" i="1" dirty="0" smtClean="0"/>
              <a:t>(hier sollten Sie etwas zu der Verwaltung der Schlüssel zum </a:t>
            </a:r>
            <a:r>
              <a:rPr lang="de-DE" i="1" dirty="0" smtClean="0"/>
              <a:t>Aufbewahrungsschränkchen </a:t>
            </a:r>
            <a:r>
              <a:rPr lang="de-DE" i="1" dirty="0" smtClean="0"/>
              <a:t>sagen)</a:t>
            </a:r>
          </a:p>
          <a:p>
            <a:r>
              <a:rPr lang="de-DE" dirty="0" smtClean="0"/>
              <a:t>Radioaktive Stoffe außerhalb der Schule nur nach Rücksprache mit dem SSB transportieren!</a:t>
            </a:r>
          </a:p>
          <a:p>
            <a:r>
              <a:rPr lang="de-DE" dirty="0" smtClean="0"/>
              <a:t>Keine radioaktiven Stoffe einfach wegwerfen! Die Entsorgung erfolgt über die Niedersächsische Landessammelstelle und muss mit dem SSB, der Schulleitung und der Gewerbeaufsicht abgesprochen werden!</a:t>
            </a:r>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14</a:t>
            </a:fld>
            <a:endParaRPr lang="de-DE" dirty="0"/>
          </a:p>
        </p:txBody>
      </p:sp>
    </p:spTree>
    <p:extLst>
      <p:ext uri="{BB962C8B-B14F-4D97-AF65-F5344CB8AC3E}">
        <p14:creationId xmlns:p14="http://schemas.microsoft.com/office/powerpoint/2010/main" val="310612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Unterweisung</a:t>
            </a:r>
            <a:endParaRPr lang="de-DE" dirty="0"/>
          </a:p>
        </p:txBody>
      </p:sp>
      <p:sp>
        <p:nvSpPr>
          <p:cNvPr id="3" name="Inhaltsplatzhalter 2"/>
          <p:cNvSpPr>
            <a:spLocks noGrp="1"/>
          </p:cNvSpPr>
          <p:nvPr>
            <p:ph idx="1"/>
          </p:nvPr>
        </p:nvSpPr>
        <p:spPr/>
        <p:txBody>
          <a:bodyPr/>
          <a:lstStyle/>
          <a:p>
            <a:r>
              <a:rPr lang="de-DE" dirty="0" smtClean="0"/>
              <a:t>Muss jährlich erfolgen!</a:t>
            </a:r>
          </a:p>
          <a:p>
            <a:r>
              <a:rPr lang="de-DE" dirty="0" smtClean="0"/>
              <a:t>Unterschreiben nicht vergessen!</a:t>
            </a:r>
          </a:p>
          <a:p>
            <a:r>
              <a:rPr lang="de-DE" dirty="0" smtClean="0"/>
              <a:t>Protokoll 5 Jahre lang </a:t>
            </a:r>
            <a:r>
              <a:rPr lang="de-DE" dirty="0" smtClean="0"/>
              <a:t>aufheben.</a:t>
            </a:r>
            <a:endParaRPr lang="de-DE" dirty="0" smtClean="0"/>
          </a:p>
          <a:p>
            <a:r>
              <a:rPr lang="de-DE" dirty="0"/>
              <a:t>D</a:t>
            </a:r>
            <a:r>
              <a:rPr lang="de-DE" dirty="0" smtClean="0"/>
              <a:t>ie Unterweisung der Schülerinnen und Schülern vorm Experimentieren muss im Klassenbuch </a:t>
            </a:r>
            <a:r>
              <a:rPr lang="de-DE" dirty="0" smtClean="0"/>
              <a:t>erfolgen.</a:t>
            </a:r>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15</a:t>
            </a:fld>
            <a:endParaRPr lang="de-DE" dirty="0"/>
          </a:p>
        </p:txBody>
      </p:sp>
    </p:spTree>
    <p:extLst>
      <p:ext uri="{BB962C8B-B14F-4D97-AF65-F5344CB8AC3E}">
        <p14:creationId xmlns:p14="http://schemas.microsoft.com/office/powerpoint/2010/main" val="206219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Bedeutsame Ereignisse	</a:t>
            </a:r>
            <a:endParaRPr lang="de-DE" dirty="0"/>
          </a:p>
        </p:txBody>
      </p:sp>
      <p:sp>
        <p:nvSpPr>
          <p:cNvPr id="3" name="Inhaltsplatzhalter 2"/>
          <p:cNvSpPr>
            <a:spLocks noGrp="1"/>
          </p:cNvSpPr>
          <p:nvPr>
            <p:ph idx="1"/>
          </p:nvPr>
        </p:nvSpPr>
        <p:spPr/>
        <p:txBody>
          <a:bodyPr/>
          <a:lstStyle/>
          <a:p>
            <a:r>
              <a:rPr lang="de-DE" dirty="0" smtClean="0"/>
              <a:t>Falls ein Präparat beschädigt oder undicht erscheint: Unverzüglich den SSB informieren!</a:t>
            </a:r>
          </a:p>
          <a:p>
            <a:r>
              <a:rPr lang="de-DE" dirty="0" smtClean="0"/>
              <a:t>Falls die Schulröntgenröhre nicht mehr funktioniert: Unverzüglich den SSB informieren!</a:t>
            </a:r>
          </a:p>
          <a:p>
            <a:r>
              <a:rPr lang="de-DE" dirty="0" smtClean="0"/>
              <a:t>Falls der Schlüssel für das Aufbewahrungsschränkchen verloren gegangen ist: Unverzüglich den SSB informieren!</a:t>
            </a:r>
          </a:p>
          <a:p>
            <a:r>
              <a:rPr lang="de-DE" dirty="0" smtClean="0"/>
              <a:t>Wenn ein Strahler oder ein anderes radioaktives Präparat verloren gegangen ist: Unverzüglich den SSB informieren!</a:t>
            </a:r>
          </a:p>
          <a:p>
            <a:r>
              <a:rPr lang="de-DE" dirty="0" smtClean="0"/>
              <a:t>Wenn es irgendwelche Fragen gibt: unverzüglich den SSB </a:t>
            </a:r>
            <a:r>
              <a:rPr lang="de-DE" dirty="0" smtClean="0"/>
              <a:t>kontaktieren!</a:t>
            </a:r>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16</a:t>
            </a:fld>
            <a:endParaRPr lang="de-DE" dirty="0"/>
          </a:p>
        </p:txBody>
      </p:sp>
    </p:spTree>
    <p:extLst>
      <p:ext uri="{BB962C8B-B14F-4D97-AF65-F5344CB8AC3E}">
        <p14:creationId xmlns:p14="http://schemas.microsoft.com/office/powerpoint/2010/main" val="299125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Nicht vergessen:</a:t>
            </a:r>
            <a:endParaRPr lang="de-DE" dirty="0"/>
          </a:p>
        </p:txBody>
      </p:sp>
      <p:sp>
        <p:nvSpPr>
          <p:cNvPr id="3" name="Inhaltsplatzhalter 2"/>
          <p:cNvSpPr>
            <a:spLocks noGrp="1"/>
          </p:cNvSpPr>
          <p:nvPr>
            <p:ph idx="1"/>
          </p:nvPr>
        </p:nvSpPr>
        <p:spPr/>
        <p:txBody>
          <a:bodyPr>
            <a:normAutofit/>
          </a:bodyPr>
          <a:lstStyle/>
          <a:p>
            <a:pPr marL="0" indent="0" algn="ctr">
              <a:buNone/>
            </a:pPr>
            <a:r>
              <a:rPr lang="de-DE" sz="7200" dirty="0" smtClean="0"/>
              <a:t>1 g Gehirn ist im Strahlenschutz wichtiger als 1 t Blei!</a:t>
            </a:r>
            <a:endParaRPr lang="de-DE" sz="7200"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17</a:t>
            </a:fld>
            <a:endParaRPr lang="de-DE" dirty="0"/>
          </a:p>
        </p:txBody>
      </p:sp>
    </p:spTree>
    <p:extLst>
      <p:ext uri="{BB962C8B-B14F-4D97-AF65-F5344CB8AC3E}">
        <p14:creationId xmlns:p14="http://schemas.microsoft.com/office/powerpoint/2010/main" val="3749649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Vielen Dank für die Aufmerksamkeit</a:t>
            </a:r>
          </a:p>
        </p:txBody>
      </p:sp>
      <p:sp>
        <p:nvSpPr>
          <p:cNvPr id="5" name="Inhaltsplatzhalter 4"/>
          <p:cNvSpPr>
            <a:spLocks noGrp="1"/>
          </p:cNvSpPr>
          <p:nvPr>
            <p:ph idx="1"/>
          </p:nvPr>
        </p:nvSpPr>
        <p:spPr/>
        <p:txBody>
          <a:bodyPr>
            <a:normAutofit/>
          </a:bodyPr>
          <a:lstStyle/>
          <a:p>
            <a:r>
              <a:rPr lang="de-DE" dirty="0"/>
              <a:t>Ich freue mich auf Ihre Anregungen oder Rückfragen!</a:t>
            </a:r>
            <a:br>
              <a:rPr lang="de-DE" dirty="0"/>
            </a:br>
            <a:endParaRPr lang="de-DE" dirty="0"/>
          </a:p>
          <a:p>
            <a:r>
              <a:rPr lang="de-DE" dirty="0"/>
              <a:t/>
            </a:r>
            <a:br>
              <a:rPr lang="de-DE" dirty="0"/>
            </a:br>
            <a:r>
              <a:rPr lang="de-DE" dirty="0" smtClean="0"/>
              <a:t>Herr/Frau Strahlenschutzbeauftragte</a:t>
            </a:r>
            <a:endParaRPr lang="de-DE" dirty="0"/>
          </a:p>
        </p:txBody>
      </p:sp>
    </p:spTree>
    <p:extLst>
      <p:ext uri="{BB962C8B-B14F-4D97-AF65-F5344CB8AC3E}">
        <p14:creationId xmlns:p14="http://schemas.microsoft.com/office/powerpoint/2010/main" val="63337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Hinweise zu diesen Musterfoliensatz</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Dieses Muster ist von Dr. Jan-Willem Vahlbruch, Institut für Radioökologie und Strahlenschutz der Leibniz Universität Hannover zum freien Gebrauch für Unterweisungen von Lehrkräften an Schulen in Niedersachsen erstellt worden. Bei Fragen können Sie sich gerne an mich wenden: </a:t>
            </a:r>
            <a:r>
              <a:rPr lang="de-DE" dirty="0" smtClean="0">
                <a:hlinkClick r:id="rId2"/>
              </a:rPr>
              <a:t>vahlbruch@irs.uni-hannover.de</a:t>
            </a:r>
            <a:endParaRPr lang="de-DE" dirty="0" smtClean="0"/>
          </a:p>
          <a:p>
            <a:r>
              <a:rPr lang="de-DE" dirty="0" smtClean="0"/>
              <a:t>Das Muster kann </a:t>
            </a:r>
            <a:r>
              <a:rPr lang="de-DE" b="1" u="sng" dirty="0" smtClean="0"/>
              <a:t>NICHT</a:t>
            </a:r>
            <a:r>
              <a:rPr lang="de-DE" dirty="0" smtClean="0"/>
              <a:t> unbesehen übernommen werden sondern muss in jedem Fall </a:t>
            </a:r>
            <a:r>
              <a:rPr lang="de-DE" dirty="0" smtClean="0"/>
              <a:t>an </a:t>
            </a:r>
            <a:r>
              <a:rPr lang="de-DE" dirty="0" smtClean="0"/>
              <a:t>Ihre Schule angepasst werden! </a:t>
            </a:r>
            <a:r>
              <a:rPr lang="de-DE" i="1" dirty="0" smtClean="0"/>
              <a:t>Kursive Textstellen sind immer anzupassen.</a:t>
            </a:r>
          </a:p>
          <a:p>
            <a:r>
              <a:rPr lang="de-DE" dirty="0" smtClean="0"/>
              <a:t>Das Muster berücksichtigt die rechtlichen Regelungen bis einschließlich Oktober 2019. Später erfolgte Änderungen im Strahlenschutzrecht müssen eigenständig eingepflegt werden.</a:t>
            </a:r>
          </a:p>
          <a:p>
            <a:r>
              <a:rPr lang="de-DE" dirty="0" smtClean="0"/>
              <a:t>Das Muster erhebt keinen Anspruch auf Vollständigkeit. Unter Umständen gibt es an Ihrer Schule noch spezielle Aspekte, die gesondert berücksichtigt werden </a:t>
            </a:r>
            <a:r>
              <a:rPr lang="de-DE" dirty="0" smtClean="0"/>
              <a:t>müssen.</a:t>
            </a:r>
          </a:p>
          <a:p>
            <a:r>
              <a:rPr lang="de-DE" dirty="0" smtClean="0"/>
              <a:t>Bilder aus dieser Dateien sind für die Verwendung im Unterricht oder für Unterweisungen an Schulen freigegeben, wenn die Herkunft der Bilder zitiert wird.</a:t>
            </a:r>
            <a:endParaRPr lang="de-DE" dirty="0" smtClean="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2</a:t>
            </a:fld>
            <a:endParaRPr lang="de-DE" dirty="0"/>
          </a:p>
        </p:txBody>
      </p:sp>
      <p:pic>
        <p:nvPicPr>
          <p:cNvPr id="6" name="Picture 12" descr="\\Pc44\Allgemein\CorporateDesign\Logo_irs\IRS_final_25_prozent.tif"/>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2223" b="13357"/>
          <a:stretch/>
        </p:blipFill>
        <p:spPr bwMode="auto">
          <a:xfrm>
            <a:off x="504000" y="230400"/>
            <a:ext cx="804722" cy="39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3200" y="230400"/>
            <a:ext cx="1404000" cy="403972"/>
          </a:xfrm>
          <a:prstGeom prst="rect">
            <a:avLst/>
          </a:prstGeom>
        </p:spPr>
      </p:pic>
    </p:spTree>
    <p:extLst>
      <p:ext uri="{BB962C8B-B14F-4D97-AF65-F5344CB8AC3E}">
        <p14:creationId xmlns:p14="http://schemas.microsoft.com/office/powerpoint/2010/main" val="3515175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Strahlenschutzorganisation</a:t>
            </a:r>
          </a:p>
        </p:txBody>
      </p:sp>
      <p:sp>
        <p:nvSpPr>
          <p:cNvPr id="3" name="Inhaltsplatzhalter 2"/>
          <p:cNvSpPr>
            <a:spLocks noGrp="1"/>
          </p:cNvSpPr>
          <p:nvPr>
            <p:ph idx="1"/>
          </p:nvPr>
        </p:nvSpPr>
        <p:spPr/>
        <p:txBody>
          <a:bodyPr/>
          <a:lstStyle/>
          <a:p>
            <a:r>
              <a:rPr lang="de-DE" i="1" dirty="0"/>
              <a:t>Name / Anschrift /Erreichbarkeit des Strahlenschutzverantwortlichen (Schulträger)</a:t>
            </a:r>
          </a:p>
          <a:p>
            <a:r>
              <a:rPr lang="de-DE" i="1" dirty="0"/>
              <a:t>Name / Anschrift / Erreichbarkeit des Strahlenschutzbevollmächtigten (</a:t>
            </a:r>
            <a:r>
              <a:rPr lang="de-DE" i="1" dirty="0" smtClean="0"/>
              <a:t>Schulleiter</a:t>
            </a:r>
            <a:r>
              <a:rPr lang="de-DE" i="1" dirty="0"/>
              <a:t>)</a:t>
            </a:r>
          </a:p>
          <a:p>
            <a:r>
              <a:rPr lang="de-DE" i="1" dirty="0"/>
              <a:t>Name / Anschrift /Erreichbarkeit des /der Strahlenschutzbeauftragten, ggfs. mit Abgrenzung und Erläuterungen verschiedener Entscheidungsbereiche</a:t>
            </a:r>
          </a:p>
          <a:p>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3</a:t>
            </a:fld>
            <a:endParaRPr lang="de-DE" dirty="0"/>
          </a:p>
        </p:txBody>
      </p:sp>
    </p:spTree>
    <p:extLst>
      <p:ext uri="{BB962C8B-B14F-4D97-AF65-F5344CB8AC3E}">
        <p14:creationId xmlns:p14="http://schemas.microsoft.com/office/powerpoint/2010/main" val="302444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Sonstige Stellen / Personen</a:t>
            </a:r>
          </a:p>
        </p:txBody>
      </p:sp>
      <p:sp>
        <p:nvSpPr>
          <p:cNvPr id="3" name="Inhaltsplatzhalter 2"/>
          <p:cNvSpPr>
            <a:spLocks noGrp="1"/>
          </p:cNvSpPr>
          <p:nvPr>
            <p:ph idx="1"/>
          </p:nvPr>
        </p:nvSpPr>
        <p:spPr/>
        <p:txBody>
          <a:bodyPr/>
          <a:lstStyle/>
          <a:p>
            <a:r>
              <a:rPr lang="de-DE" dirty="0"/>
              <a:t>Aufsichts- und Genehmigungsbehörden für den Strahlenschutz sind in Niedersachsen die Staatlichen Gewerbeaufsichtsämter.</a:t>
            </a:r>
          </a:p>
          <a:p>
            <a:r>
              <a:rPr lang="de-DE" dirty="0"/>
              <a:t>Die Gewerbeaufsichtsämter beraten und geben Auskunft - auch über Sachverständige.</a:t>
            </a:r>
          </a:p>
          <a:p>
            <a:r>
              <a:rPr lang="de-DE" dirty="0"/>
              <a:t>Zuständig für die Fachkunde im Strahlenschutz ist die </a:t>
            </a:r>
            <a:r>
              <a:rPr lang="de-DE" dirty="0" err="1"/>
              <a:t>NLSchB</a:t>
            </a:r>
            <a:r>
              <a:rPr lang="de-DE" dirty="0"/>
              <a:t>.</a:t>
            </a:r>
          </a:p>
          <a:p>
            <a:r>
              <a:rPr lang="de-DE" dirty="0"/>
              <a:t>Bei Fragen oder Anregungen bitte zuerst den SSB </a:t>
            </a:r>
            <a:r>
              <a:rPr lang="de-DE" i="1" dirty="0"/>
              <a:t>(Name…) </a:t>
            </a:r>
            <a:r>
              <a:rPr lang="de-DE" dirty="0"/>
              <a:t>kontaktieren.</a:t>
            </a:r>
          </a:p>
          <a:p>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4</a:t>
            </a:fld>
            <a:endParaRPr lang="de-DE" dirty="0"/>
          </a:p>
        </p:txBody>
      </p:sp>
    </p:spTree>
    <p:extLst>
      <p:ext uri="{BB962C8B-B14F-4D97-AF65-F5344CB8AC3E}">
        <p14:creationId xmlns:p14="http://schemas.microsoft.com/office/powerpoint/2010/main" val="3341809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Strahlenschutzanweisung und andere Papiere</a:t>
            </a:r>
            <a:endParaRPr lang="de-DE" dirty="0"/>
          </a:p>
        </p:txBody>
      </p:sp>
      <p:sp>
        <p:nvSpPr>
          <p:cNvPr id="3" name="Inhaltsplatzhalter 2"/>
          <p:cNvSpPr>
            <a:spLocks noGrp="1"/>
          </p:cNvSpPr>
          <p:nvPr>
            <p:ph idx="1"/>
          </p:nvPr>
        </p:nvSpPr>
        <p:spPr/>
        <p:txBody>
          <a:bodyPr/>
          <a:lstStyle/>
          <a:p>
            <a:r>
              <a:rPr lang="de-DE" dirty="0"/>
              <a:t>Die Strahlenschutzanweisung ist zu beachten!</a:t>
            </a:r>
          </a:p>
          <a:p>
            <a:r>
              <a:rPr lang="de-DE" dirty="0"/>
              <a:t>Sie liegt hier </a:t>
            </a:r>
            <a:r>
              <a:rPr lang="de-DE" i="1" dirty="0"/>
              <a:t>(Ort angeben) </a:t>
            </a:r>
            <a:r>
              <a:rPr lang="de-DE" dirty="0" smtClean="0"/>
              <a:t>aus.</a:t>
            </a:r>
            <a:endParaRPr lang="de-DE" dirty="0"/>
          </a:p>
          <a:p>
            <a:r>
              <a:rPr lang="de-DE" dirty="0"/>
              <a:t>Das Strahlenschutzgesetz (</a:t>
            </a:r>
            <a:r>
              <a:rPr lang="de-DE" dirty="0" err="1"/>
              <a:t>StrlSchG</a:t>
            </a:r>
            <a:r>
              <a:rPr lang="de-DE" dirty="0"/>
              <a:t>) und die Strahlenschutzverordnung (StrlSchV) findet ihr hier </a:t>
            </a:r>
            <a:r>
              <a:rPr lang="de-DE" i="1" dirty="0"/>
              <a:t>(Ort angeben</a:t>
            </a:r>
            <a:r>
              <a:rPr lang="de-DE" i="1" dirty="0" smtClean="0"/>
              <a:t>).</a:t>
            </a:r>
            <a:endParaRPr lang="de-DE" i="1" dirty="0" smtClean="0"/>
          </a:p>
          <a:p>
            <a:r>
              <a:rPr lang="de-DE" dirty="0" smtClean="0"/>
              <a:t>Die Vorschriften aus den Bauartzulassungen sind zu beachten! Die Zulassungsscheine findet ihr hier </a:t>
            </a:r>
            <a:r>
              <a:rPr lang="de-DE" i="1" dirty="0" smtClean="0"/>
              <a:t>(Ort angeben und wichtigste Dinge betonen!).</a:t>
            </a:r>
            <a:endParaRPr lang="de-DE" i="1" dirty="0"/>
          </a:p>
          <a:p>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5</a:t>
            </a:fld>
            <a:endParaRPr lang="de-DE" dirty="0"/>
          </a:p>
        </p:txBody>
      </p:sp>
    </p:spTree>
    <p:extLst>
      <p:ext uri="{BB962C8B-B14F-4D97-AF65-F5344CB8AC3E}">
        <p14:creationId xmlns:p14="http://schemas.microsoft.com/office/powerpoint/2010/main" val="3894655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Strahlenschutzgrundsätze</a:t>
            </a:r>
          </a:p>
        </p:txBody>
      </p:sp>
      <p:sp>
        <p:nvSpPr>
          <p:cNvPr id="3" name="Inhaltsplatzhalter 2"/>
          <p:cNvSpPr>
            <a:spLocks noGrp="1"/>
          </p:cNvSpPr>
          <p:nvPr>
            <p:ph idx="1"/>
          </p:nvPr>
        </p:nvSpPr>
        <p:spPr/>
        <p:txBody>
          <a:bodyPr/>
          <a:lstStyle/>
          <a:p>
            <a:pPr marL="0" indent="0">
              <a:buNone/>
            </a:pPr>
            <a:r>
              <a:rPr lang="de-DE" dirty="0"/>
              <a:t>Die Strahlenschutzgrundsätze sind einzuhalten. Das </a:t>
            </a:r>
            <a:r>
              <a:rPr lang="de-DE" dirty="0" smtClean="0"/>
              <a:t>heißt</a:t>
            </a:r>
            <a:r>
              <a:rPr lang="de-DE" dirty="0"/>
              <a:t>:</a:t>
            </a:r>
          </a:p>
          <a:p>
            <a:pPr lvl="1"/>
            <a:r>
              <a:rPr lang="de-DE" dirty="0"/>
              <a:t>Die Tätigkeit muss gerechtfertigt sein! Keine überflüssige Strahlenexposition, auch wenn sie klein ist!</a:t>
            </a:r>
          </a:p>
          <a:p>
            <a:pPr lvl="1"/>
            <a:r>
              <a:rPr lang="de-DE" dirty="0"/>
              <a:t>Die Dosisgrenzwerte müssen eingehalten werden. Der Grenzwert an Schulen liegt bei 1 </a:t>
            </a:r>
            <a:r>
              <a:rPr lang="de-DE" dirty="0" err="1"/>
              <a:t>mSv</a:t>
            </a:r>
            <a:r>
              <a:rPr lang="de-DE" dirty="0"/>
              <a:t> effektive Dosis pro Kalenderjahr. Dieser Grenzwert wird sicher eingehalten, wenn kein Unfug geschieht!</a:t>
            </a:r>
          </a:p>
          <a:p>
            <a:pPr lvl="1"/>
            <a:r>
              <a:rPr lang="de-DE" dirty="0"/>
              <a:t>Auch unterhalb der Grenzwerte ist die Dosis so klein wie vernünftigerweise möglich zu halten. Das bedeutet z.B., dass Strahler nach dem Gebrauch unverzüglich in die dafür vorgesehene Vorrichtung zurückgestellt werden müssen.</a:t>
            </a:r>
          </a:p>
          <a:p>
            <a:endParaRPr lang="de-DE" dirty="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6</a:t>
            </a:fld>
            <a:endParaRPr lang="de-DE" dirty="0"/>
          </a:p>
        </p:txBody>
      </p:sp>
    </p:spTree>
    <p:extLst>
      <p:ext uri="{BB962C8B-B14F-4D97-AF65-F5344CB8AC3E}">
        <p14:creationId xmlns:p14="http://schemas.microsoft.com/office/powerpoint/2010/main" val="2448503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Grundregeln des praktischen Strahlenschutzes</a:t>
            </a:r>
            <a:endParaRPr lang="de-DE" dirty="0"/>
          </a:p>
        </p:txBody>
      </p:sp>
      <p:sp>
        <p:nvSpPr>
          <p:cNvPr id="3" name="Inhaltsplatzhalter 2"/>
          <p:cNvSpPr>
            <a:spLocks noGrp="1"/>
          </p:cNvSpPr>
          <p:nvPr>
            <p:ph idx="1"/>
          </p:nvPr>
        </p:nvSpPr>
        <p:spPr/>
        <p:txBody>
          <a:bodyPr/>
          <a:lstStyle/>
          <a:p>
            <a:r>
              <a:rPr lang="de-DE" dirty="0" smtClean="0"/>
              <a:t>Die Grundsätze werden eingehalten, in dem die Grundregeln konsequent eingehalten werden. Also</a:t>
            </a:r>
          </a:p>
          <a:p>
            <a:pPr marL="533400" lvl="1" indent="0">
              <a:buNone/>
            </a:pPr>
            <a:r>
              <a:rPr lang="de-DE" sz="4800" dirty="0" smtClean="0"/>
              <a:t>A</a:t>
            </a:r>
            <a:r>
              <a:rPr lang="de-DE" dirty="0" smtClean="0"/>
              <a:t>bstand so groß wie möglich</a:t>
            </a:r>
          </a:p>
          <a:p>
            <a:pPr marL="533400" lvl="1" indent="0">
              <a:buNone/>
            </a:pPr>
            <a:r>
              <a:rPr lang="de-DE" sz="4800" dirty="0" smtClean="0"/>
              <a:t>A</a:t>
            </a:r>
            <a:r>
              <a:rPr lang="de-DE" dirty="0" smtClean="0"/>
              <a:t>ufenthaltszeit im Strahlungsfeld so klein wie möglich</a:t>
            </a:r>
          </a:p>
          <a:p>
            <a:pPr marL="533400" lvl="1" indent="0">
              <a:buNone/>
            </a:pPr>
            <a:r>
              <a:rPr lang="de-DE" sz="4800" dirty="0" smtClean="0"/>
              <a:t>A</a:t>
            </a:r>
            <a:r>
              <a:rPr lang="de-DE" dirty="0" smtClean="0"/>
              <a:t>bschirmung verwenden.</a:t>
            </a:r>
          </a:p>
          <a:p>
            <a:r>
              <a:rPr lang="de-DE" dirty="0" smtClean="0"/>
              <a:t>Beim Betrieb von </a:t>
            </a:r>
            <a:r>
              <a:rPr lang="de-DE" dirty="0" smtClean="0"/>
              <a:t>Schulröntgeneinrichtungen</a:t>
            </a:r>
          </a:p>
          <a:p>
            <a:pPr marL="533400" lvl="1" indent="0">
              <a:buNone/>
            </a:pPr>
            <a:r>
              <a:rPr lang="de-DE" sz="4800" dirty="0" smtClean="0"/>
              <a:t>A</a:t>
            </a:r>
            <a:r>
              <a:rPr lang="de-DE" dirty="0" smtClean="0"/>
              <a:t>bschalten!</a:t>
            </a:r>
            <a:endParaRPr lang="de-DE" dirty="0" smtClean="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7</a:t>
            </a:fld>
            <a:endParaRPr lang="de-DE" dirty="0"/>
          </a:p>
        </p:txBody>
      </p:sp>
    </p:spTree>
    <p:extLst>
      <p:ext uri="{BB962C8B-B14F-4D97-AF65-F5344CB8AC3E}">
        <p14:creationId xmlns:p14="http://schemas.microsoft.com/office/powerpoint/2010/main" val="872962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Sonstige zu beachtende Regeln!</a:t>
            </a:r>
            <a:endParaRPr lang="de-DE" dirty="0"/>
          </a:p>
        </p:txBody>
      </p:sp>
      <p:sp>
        <p:nvSpPr>
          <p:cNvPr id="3" name="Inhaltsplatzhalter 2"/>
          <p:cNvSpPr>
            <a:spLocks noGrp="1"/>
          </p:cNvSpPr>
          <p:nvPr>
            <p:ph idx="1"/>
          </p:nvPr>
        </p:nvSpPr>
        <p:spPr>
          <a:xfrm>
            <a:off x="504000" y="1666800"/>
            <a:ext cx="8413200" cy="1614623"/>
          </a:xfrm>
        </p:spPr>
        <p:txBody>
          <a:bodyPr/>
          <a:lstStyle/>
          <a:p>
            <a:r>
              <a:rPr lang="de-DE" dirty="0"/>
              <a:t>Gasentladungsröhren nur mit einer Spannung von weniger als 5 kV betreiben</a:t>
            </a:r>
          </a:p>
          <a:p>
            <a:r>
              <a:rPr lang="de-DE" dirty="0" smtClean="0"/>
              <a:t>NUR Schulröntgeneinrichtungen betreiben (an allgemeinbildenden Schulen) – KEINE anderen Röntgengeräte</a:t>
            </a:r>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8</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0858" y="3281423"/>
            <a:ext cx="4259484" cy="2839854"/>
          </a:xfrm>
          <a:prstGeom prst="rect">
            <a:avLst/>
          </a:prstGeom>
        </p:spPr>
      </p:pic>
      <p:sp>
        <p:nvSpPr>
          <p:cNvPr id="7" name="Textfeld 6"/>
          <p:cNvSpPr txBox="1"/>
          <p:nvPr/>
        </p:nvSpPr>
        <p:spPr>
          <a:xfrm>
            <a:off x="2494345" y="6121277"/>
            <a:ext cx="3634328" cy="215444"/>
          </a:xfrm>
          <a:prstGeom prst="rect">
            <a:avLst/>
          </a:prstGeom>
          <a:noFill/>
        </p:spPr>
        <p:txBody>
          <a:bodyPr wrap="none" rtlCol="0">
            <a:spAutoFit/>
          </a:bodyPr>
          <a:lstStyle/>
          <a:p>
            <a:r>
              <a:rPr lang="de-DE" sz="800" dirty="0" smtClean="0"/>
              <a:t>Foto: Institut für Radioökologie und Strahlenschutz der Leibniz Universität Hannover</a:t>
            </a:r>
            <a:endParaRPr lang="de-DE" sz="800" dirty="0"/>
          </a:p>
        </p:txBody>
      </p:sp>
    </p:spTree>
    <p:extLst>
      <p:ext uri="{BB962C8B-B14F-4D97-AF65-F5344CB8AC3E}">
        <p14:creationId xmlns:p14="http://schemas.microsoft.com/office/powerpoint/2010/main" val="794363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Sonstige zu beachtende Regeln!</a:t>
            </a:r>
            <a:endParaRPr lang="de-DE" dirty="0"/>
          </a:p>
        </p:txBody>
      </p:sp>
      <p:sp>
        <p:nvSpPr>
          <p:cNvPr id="3" name="Inhaltsplatzhalter 2"/>
          <p:cNvSpPr>
            <a:spLocks noGrp="1"/>
          </p:cNvSpPr>
          <p:nvPr>
            <p:ph idx="1"/>
          </p:nvPr>
        </p:nvSpPr>
        <p:spPr/>
        <p:txBody>
          <a:bodyPr/>
          <a:lstStyle/>
          <a:p>
            <a:r>
              <a:rPr lang="de-DE" dirty="0" smtClean="0"/>
              <a:t>Schwangere dürfen NIE mit offenen radioaktiven Stoffen arbeiten (auch nicht unterhalb der Freigrenzen), um eine Inkorporation sicher zu </a:t>
            </a:r>
            <a:r>
              <a:rPr lang="de-DE" dirty="0" smtClean="0"/>
              <a:t>vermeiden</a:t>
            </a:r>
          </a:p>
          <a:p>
            <a:r>
              <a:rPr lang="de-DE" dirty="0" smtClean="0"/>
              <a:t>Schwangere dürfen Experimente mit umschlossenen Stoffen durchführen, wenn es notwendig ist und die Dosis so klein wie möglich gehalten wird. </a:t>
            </a:r>
            <a:endParaRPr lang="de-DE" dirty="0" smtClean="0"/>
          </a:p>
        </p:txBody>
      </p:sp>
      <p:sp>
        <p:nvSpPr>
          <p:cNvPr id="4" name="Fußzeilenplatzhalter 3"/>
          <p:cNvSpPr>
            <a:spLocks noGrp="1"/>
          </p:cNvSpPr>
          <p:nvPr>
            <p:ph type="ftr" sz="quarter" idx="11"/>
          </p:nvPr>
        </p:nvSpPr>
        <p:spPr/>
        <p:txBody>
          <a:bodyPr/>
          <a:lstStyle/>
          <a:p>
            <a:r>
              <a:rPr lang="de-DE" smtClean="0"/>
              <a:t>Strahlenschutzunterweisung| Oberlehrer XY</a:t>
            </a:r>
            <a:endParaRPr lang="en-US" dirty="0"/>
          </a:p>
        </p:txBody>
      </p:sp>
      <p:sp>
        <p:nvSpPr>
          <p:cNvPr id="5" name="Foliennummernplatzhalter 4"/>
          <p:cNvSpPr>
            <a:spLocks noGrp="1"/>
          </p:cNvSpPr>
          <p:nvPr>
            <p:ph type="sldNum" sz="quarter" idx="12"/>
          </p:nvPr>
        </p:nvSpPr>
        <p:spPr/>
        <p:txBody>
          <a:bodyPr/>
          <a:lstStyle/>
          <a:p>
            <a:r>
              <a:rPr lang="de-DE" smtClean="0"/>
              <a:t>Seite </a:t>
            </a:r>
            <a:fld id="{DE82648B-5E43-48B2-ACC7-F8E332AA403E}" type="slidenum">
              <a:rPr lang="de-DE" smtClean="0"/>
              <a:pPr/>
              <a:t>9</a:t>
            </a:fld>
            <a:endParaRPr lang="de-DE" dirty="0"/>
          </a:p>
        </p:txBody>
      </p:sp>
      <p:grpSp>
        <p:nvGrpSpPr>
          <p:cNvPr id="11" name="Gruppieren 10"/>
          <p:cNvGrpSpPr/>
          <p:nvPr/>
        </p:nvGrpSpPr>
        <p:grpSpPr>
          <a:xfrm>
            <a:off x="2188662" y="3970800"/>
            <a:ext cx="5773237" cy="2048783"/>
            <a:chOff x="80649" y="3198641"/>
            <a:chExt cx="4525915" cy="1785243"/>
          </a:xfrm>
        </p:grpSpPr>
        <p:pic>
          <p:nvPicPr>
            <p:cNvPr id="12" name="Grafik 11"/>
            <p:cNvPicPr>
              <a:picLocks noChangeAspect="1"/>
            </p:cNvPicPr>
            <p:nvPr/>
          </p:nvPicPr>
          <p:blipFill>
            <a:blip r:embed="rId2"/>
            <a:stretch>
              <a:fillRect/>
            </a:stretch>
          </p:blipFill>
          <p:spPr>
            <a:xfrm>
              <a:off x="80649" y="3198641"/>
              <a:ext cx="3626803" cy="1785243"/>
            </a:xfrm>
            <a:prstGeom prst="rect">
              <a:avLst/>
            </a:prstGeom>
          </p:spPr>
        </p:pic>
        <p:sp>
          <p:nvSpPr>
            <p:cNvPr id="13" name="Rechteck 12"/>
            <p:cNvSpPr/>
            <p:nvPr/>
          </p:nvSpPr>
          <p:spPr>
            <a:xfrm>
              <a:off x="2075864" y="4754022"/>
              <a:ext cx="2530700" cy="215444"/>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de-DE" sz="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Abbildung aus </a:t>
              </a:r>
              <a:r>
                <a:rPr kumimoji="0" lang="de-DE" sz="800" b="0" i="0" u="none" strike="noStrike" kern="0" cap="none" spc="0" normalizeH="0" baseline="0" noProof="0" dirty="0" err="1"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Contatex</a:t>
              </a:r>
              <a:r>
                <a:rPr kumimoji="0" lang="de-DE" sz="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 </a:t>
              </a:r>
              <a:r>
                <a:rPr kumimoji="0" lang="de-DE" sz="800" b="0" i="0" u="none" strike="noStrike" kern="0" cap="none" spc="0" normalizeH="0" baseline="0" noProof="0" dirty="0" err="1"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didactic</a:t>
              </a:r>
              <a:r>
                <a:rPr kumimoji="0" lang="de-DE" sz="8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 Bedienungsanleitung</a:t>
              </a:r>
            </a:p>
          </p:txBody>
        </p:sp>
      </p:grpSp>
    </p:spTree>
    <p:extLst>
      <p:ext uri="{BB962C8B-B14F-4D97-AF65-F5344CB8AC3E}">
        <p14:creationId xmlns:p14="http://schemas.microsoft.com/office/powerpoint/2010/main" val="522050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Benutzerdefiniert 2">
      <a:dk1>
        <a:srgbClr val="000000"/>
      </a:dk1>
      <a:lt1>
        <a:srgbClr val="FFFFFF"/>
      </a:lt1>
      <a:dk2>
        <a:srgbClr val="545454"/>
      </a:dk2>
      <a:lt2>
        <a:srgbClr val="BFBFBF"/>
      </a:lt2>
      <a:accent1>
        <a:srgbClr val="00509B"/>
      </a:accent1>
      <a:accent2>
        <a:srgbClr val="B1C91F"/>
      </a:accent2>
      <a:accent3>
        <a:srgbClr val="00694D"/>
      </a:accent3>
      <a:accent4>
        <a:srgbClr val="C00000"/>
      </a:accent4>
      <a:accent5>
        <a:srgbClr val="1AB39F"/>
      </a:accent5>
      <a:accent6>
        <a:srgbClr val="D5393D"/>
      </a:accent6>
      <a:hlink>
        <a:srgbClr val="90BB23"/>
      </a:hlink>
      <a:folHlink>
        <a:srgbClr val="EE7008"/>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spDef>
      <a:spPr>
        <a:noFill/>
        <a:ln>
          <a:solidFill>
            <a:srgbClr val="00509B"/>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509B"/>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0</TotalTime>
  <Words>1028</Words>
  <Application>Microsoft Office PowerPoint</Application>
  <PresentationFormat>Bildschirmpräsentation (4:3)</PresentationFormat>
  <Paragraphs>113</Paragraphs>
  <Slides>18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ＭＳ Ｐゴシック</vt:lpstr>
      <vt:lpstr>Arial</vt:lpstr>
      <vt:lpstr>Calibri</vt:lpstr>
      <vt:lpstr>Calibri Light</vt:lpstr>
      <vt:lpstr>Wingdings</vt:lpstr>
      <vt:lpstr>Metropolitan</vt:lpstr>
      <vt:lpstr>Strahlenschutzunterweisungen für Schulen in Niedersachsen</vt:lpstr>
      <vt:lpstr>Hinweise zu diesen Musterfoliensatz</vt:lpstr>
      <vt:lpstr>Strahlenschutzorganisation</vt:lpstr>
      <vt:lpstr>Sonstige Stellen / Personen</vt:lpstr>
      <vt:lpstr>Strahlenschutzanweisung und andere Papiere</vt:lpstr>
      <vt:lpstr>Strahlenschutzgrundsätze</vt:lpstr>
      <vt:lpstr>Grundregeln des praktischen Strahlenschutzes</vt:lpstr>
      <vt:lpstr>Sonstige zu beachtende Regeln!</vt:lpstr>
      <vt:lpstr>Sonstige zu beachtende Regeln!</vt:lpstr>
      <vt:lpstr>Sonstige zu beachtende Regeln!</vt:lpstr>
      <vt:lpstr>Mitwirkung von Schülerinnen und Schülern</vt:lpstr>
      <vt:lpstr>Mitwirkung von Schülerinnen und Schülern</vt:lpstr>
      <vt:lpstr>Mitwirkung von Schülerinnen und Schülern</vt:lpstr>
      <vt:lpstr>Lagerung von radioaktiven Präparaten</vt:lpstr>
      <vt:lpstr>Unterweisung</vt:lpstr>
      <vt:lpstr>Bedeutsame Ereignisse </vt:lpstr>
      <vt:lpstr>Nicht vergessen:</vt:lpstr>
      <vt:lpstr>Vielen Dank für die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Steppert</dc:creator>
  <cp:lastModifiedBy>Jan-Willem Vahlbruch</cp:lastModifiedBy>
  <cp:revision>114</cp:revision>
  <cp:lastPrinted>2019-09-26T07:38:13Z</cp:lastPrinted>
  <dcterms:created xsi:type="dcterms:W3CDTF">2019-07-22T13:47:49Z</dcterms:created>
  <dcterms:modified xsi:type="dcterms:W3CDTF">2019-10-17T21:00:49Z</dcterms:modified>
</cp:coreProperties>
</file>